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5" r:id="rId10"/>
    <p:sldId id="266" r:id="rId11"/>
    <p:sldId id="264" r:id="rId12"/>
    <p:sldId id="267" r:id="rId13"/>
    <p:sldId id="268" r:id="rId14"/>
    <p:sldId id="269" r:id="rId15"/>
    <p:sldId id="270" r:id="rId16"/>
    <p:sldId id="271" r:id="rId17"/>
    <p:sldId id="272" r:id="rId18"/>
    <p:sldId id="273" r:id="rId19"/>
    <p:sldId id="274" r:id="rId20"/>
  </p:sldIdLst>
  <p:sldSz cx="14630400" cy="8229600"/>
  <p:notesSz cx="8229600" cy="14630400"/>
  <p:embeddedFontLst>
    <p:embeddedFont>
      <p:font typeface="Anton" pitchFamily="2" charset="0"/>
      <p:regular r:id="rId22"/>
    </p:embeddedFont>
    <p:embeddedFont>
      <p:font typeface="Fira Sans" panose="020B0503050000020004" pitchFamily="34" charset="0"/>
      <p:regular r:id="rId23"/>
      <p:bold r:id="rId24"/>
      <p:italic r:id="rId25"/>
      <p:bold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65" autoAdjust="0"/>
    <p:restoredTop sz="94610"/>
  </p:normalViewPr>
  <p:slideViewPr>
    <p:cSldViewPr snapToGrid="0" snapToObjects="1">
      <p:cViewPr varScale="1">
        <p:scale>
          <a:sx n="71" d="100"/>
          <a:sy n="71" d="100"/>
        </p:scale>
        <p:origin x="571"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76023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3.png"/><Relationship Id="rId5" Type="http://schemas.openxmlformats.org/officeDocument/2006/relationships/hyperlink" Target="https://www.sciencedirect.com/science/article/pii/S0305054820301489" TargetMode="Externa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hyperlink" Target="https://www.sciencedirect.com/science/article/pii/S0305054820301489"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hyperlink" Target="https://www.sciencedirect.com/science/article/pii/S0305054820301489"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6217"/>
            <a:ext cx="14630400" cy="8229600"/>
          </a:xfrm>
          <a:prstGeom prst="rect">
            <a:avLst/>
          </a:prstGeom>
          <a:solidFill>
            <a:srgbClr val="000000">
              <a:alpha val="80000"/>
            </a:srgbClr>
          </a:solidFill>
          <a:ln/>
        </p:spPr>
        <p:txBody>
          <a:bodyPr/>
          <a:lstStyle/>
          <a:p>
            <a:endParaRPr lang="en-IN" dirty="0"/>
          </a:p>
        </p:txBody>
      </p:sp>
      <p:sp>
        <p:nvSpPr>
          <p:cNvPr id="4" name="Text 1"/>
          <p:cNvSpPr/>
          <p:nvPr/>
        </p:nvSpPr>
        <p:spPr>
          <a:xfrm>
            <a:off x="6039326" y="699730"/>
            <a:ext cx="2551748" cy="318849"/>
          </a:xfrm>
          <a:prstGeom prst="rect">
            <a:avLst/>
          </a:prstGeom>
          <a:noFill/>
          <a:ln/>
        </p:spPr>
        <p:txBody>
          <a:bodyPr wrap="none" lIns="0" tIns="0" rIns="0" bIns="0" rtlCol="0" anchor="t"/>
          <a:lstStyle/>
          <a:p>
            <a:pPr marL="0" indent="0" algn="ctr">
              <a:lnSpc>
                <a:spcPts val="2500"/>
              </a:lnSpc>
              <a:buNone/>
            </a:pPr>
            <a:r>
              <a:rPr lang="en-US" sz="2000" dirty="0">
                <a:solidFill>
                  <a:srgbClr val="FA95AF"/>
                </a:solidFill>
                <a:latin typeface="Anton" pitchFamily="34" charset="0"/>
                <a:ea typeface="Anton" pitchFamily="34" charset="-122"/>
                <a:cs typeface="Anton" pitchFamily="34" charset="-120"/>
              </a:rPr>
              <a:t>Edge</a:t>
            </a:r>
            <a:r>
              <a:rPr lang="en-US" sz="2000" i="1" dirty="0">
                <a:solidFill>
                  <a:srgbClr val="FA95AF"/>
                </a:solidFill>
                <a:latin typeface="Anton" pitchFamily="34" charset="0"/>
                <a:ea typeface="Anton" pitchFamily="34" charset="-122"/>
                <a:cs typeface="Anton" pitchFamily="34" charset="-120"/>
              </a:rPr>
              <a:t> </a:t>
            </a:r>
            <a:r>
              <a:rPr lang="en-US" sz="2000" dirty="0">
                <a:solidFill>
                  <a:srgbClr val="FA95AF"/>
                </a:solidFill>
                <a:latin typeface="Anton" pitchFamily="34" charset="0"/>
                <a:ea typeface="Anton" pitchFamily="34" charset="-122"/>
                <a:cs typeface="Anton" pitchFamily="34" charset="-120"/>
              </a:rPr>
              <a:t>Computing</a:t>
            </a:r>
            <a:endParaRPr lang="en-US" sz="2000" dirty="0"/>
          </a:p>
        </p:txBody>
      </p:sp>
      <p:sp>
        <p:nvSpPr>
          <p:cNvPr id="5" name="Text 2"/>
          <p:cNvSpPr/>
          <p:nvPr/>
        </p:nvSpPr>
        <p:spPr>
          <a:xfrm>
            <a:off x="6039326" y="1222653"/>
            <a:ext cx="2551748" cy="318849"/>
          </a:xfrm>
          <a:prstGeom prst="rect">
            <a:avLst/>
          </a:prstGeom>
          <a:noFill/>
          <a:ln/>
        </p:spPr>
        <p:txBody>
          <a:bodyPr wrap="none" lIns="0" tIns="0" rIns="0" bIns="0" rtlCol="0" anchor="t"/>
          <a:lstStyle/>
          <a:p>
            <a:pPr marL="0" indent="0" algn="ctr">
              <a:lnSpc>
                <a:spcPts val="2500"/>
              </a:lnSpc>
              <a:buNone/>
            </a:pPr>
            <a:r>
              <a:rPr lang="en-US" sz="2000" dirty="0">
                <a:solidFill>
                  <a:srgbClr val="FA95AF"/>
                </a:solidFill>
                <a:latin typeface="Anton" pitchFamily="34" charset="0"/>
                <a:ea typeface="Anton" pitchFamily="34" charset="-122"/>
                <a:cs typeface="Anton" pitchFamily="34" charset="-120"/>
              </a:rPr>
              <a:t>23CSE362</a:t>
            </a:r>
            <a:endParaRPr lang="en-US" sz="2000" dirty="0"/>
          </a:p>
        </p:txBody>
      </p:sp>
      <p:sp>
        <p:nvSpPr>
          <p:cNvPr id="6" name="Text 3"/>
          <p:cNvSpPr/>
          <p:nvPr/>
        </p:nvSpPr>
        <p:spPr>
          <a:xfrm>
            <a:off x="6039326" y="1847612"/>
            <a:ext cx="2551748" cy="318849"/>
          </a:xfrm>
          <a:prstGeom prst="rect">
            <a:avLst/>
          </a:prstGeom>
          <a:noFill/>
          <a:ln/>
        </p:spPr>
        <p:txBody>
          <a:bodyPr wrap="none" lIns="0" tIns="0" rIns="0" bIns="0" rtlCol="0" anchor="t"/>
          <a:lstStyle/>
          <a:p>
            <a:pPr marL="0" indent="0" algn="ctr">
              <a:lnSpc>
                <a:spcPts val="2500"/>
              </a:lnSpc>
              <a:buNone/>
            </a:pPr>
            <a:r>
              <a:rPr lang="en-US" sz="2000" dirty="0">
                <a:solidFill>
                  <a:srgbClr val="FA95AF"/>
                </a:solidFill>
                <a:latin typeface="Anton" pitchFamily="34" charset="0"/>
                <a:ea typeface="Anton" pitchFamily="34" charset="-122"/>
                <a:cs typeface="Anton" pitchFamily="34" charset="-120"/>
              </a:rPr>
              <a:t>Group</a:t>
            </a:r>
            <a:r>
              <a:rPr lang="en-US" sz="2000" i="1" dirty="0">
                <a:solidFill>
                  <a:srgbClr val="FA95AF"/>
                </a:solidFill>
                <a:latin typeface="Anton" pitchFamily="34" charset="0"/>
                <a:ea typeface="Anton" pitchFamily="34" charset="-122"/>
                <a:cs typeface="Anton" pitchFamily="34" charset="-120"/>
              </a:rPr>
              <a:t> </a:t>
            </a:r>
            <a:r>
              <a:rPr lang="en-US" sz="2000" dirty="0">
                <a:solidFill>
                  <a:srgbClr val="FA95AF"/>
                </a:solidFill>
                <a:latin typeface="Anton" pitchFamily="34" charset="0"/>
                <a:ea typeface="Anton" pitchFamily="34" charset="-122"/>
                <a:cs typeface="Anton" pitchFamily="34" charset="-120"/>
              </a:rPr>
              <a:t>21</a:t>
            </a:r>
            <a:endParaRPr lang="en-US" sz="2000" dirty="0"/>
          </a:p>
        </p:txBody>
      </p:sp>
      <p:sp>
        <p:nvSpPr>
          <p:cNvPr id="7" name="Text 4"/>
          <p:cNvSpPr/>
          <p:nvPr/>
        </p:nvSpPr>
        <p:spPr>
          <a:xfrm>
            <a:off x="793790" y="2472571"/>
            <a:ext cx="13042821" cy="1275874"/>
          </a:xfrm>
          <a:prstGeom prst="rect">
            <a:avLst/>
          </a:prstGeom>
          <a:noFill/>
          <a:ln/>
        </p:spPr>
        <p:txBody>
          <a:bodyPr wrap="square" lIns="0" tIns="0" rIns="0" bIns="0" rtlCol="0" anchor="t"/>
          <a:lstStyle/>
          <a:p>
            <a:pPr marL="0" indent="0" algn="ctr">
              <a:lnSpc>
                <a:spcPts val="5000"/>
              </a:lnSpc>
              <a:buNone/>
            </a:pPr>
            <a:r>
              <a:rPr lang="en-US" sz="4000" dirty="0">
                <a:solidFill>
                  <a:srgbClr val="FA95AF"/>
                </a:solidFill>
                <a:latin typeface="Anton" pitchFamily="34" charset="0"/>
                <a:ea typeface="Anton" pitchFamily="34" charset="-122"/>
                <a:cs typeface="Anton" pitchFamily="34" charset="-120"/>
              </a:rPr>
              <a:t>EDGE COMPUTING-BASED REAL-TIME SCHEDULING FOR DIGITAL TWIN FLEXIBLE JOB SHOP WITH VARIABLE TIME WINDOW</a:t>
            </a:r>
            <a:endParaRPr lang="en-US" sz="4000" dirty="0"/>
          </a:p>
        </p:txBody>
      </p:sp>
      <p:sp>
        <p:nvSpPr>
          <p:cNvPr id="8" name="Text 5"/>
          <p:cNvSpPr/>
          <p:nvPr/>
        </p:nvSpPr>
        <p:spPr>
          <a:xfrm>
            <a:off x="6039326" y="4054554"/>
            <a:ext cx="2551748" cy="318849"/>
          </a:xfrm>
          <a:prstGeom prst="rect">
            <a:avLst/>
          </a:prstGeom>
          <a:noFill/>
          <a:ln/>
        </p:spPr>
        <p:txBody>
          <a:bodyPr wrap="none" lIns="0" tIns="0" rIns="0" bIns="0" rtlCol="0" anchor="t"/>
          <a:lstStyle/>
          <a:p>
            <a:pPr marL="0" indent="0" algn="ctr">
              <a:lnSpc>
                <a:spcPts val="2500"/>
              </a:lnSpc>
              <a:buNone/>
            </a:pPr>
            <a:r>
              <a:rPr lang="en-US" sz="2000" dirty="0">
                <a:solidFill>
                  <a:srgbClr val="FA95AF"/>
                </a:solidFill>
                <a:latin typeface="Anton" pitchFamily="34" charset="0"/>
                <a:ea typeface="Anton" pitchFamily="34" charset="-122"/>
                <a:cs typeface="Anton" pitchFamily="34" charset="-120"/>
              </a:rPr>
              <a:t>Jin Wang et al</a:t>
            </a:r>
            <a:endParaRPr lang="en-US" sz="2000" dirty="0"/>
          </a:p>
        </p:txBody>
      </p:sp>
      <p:sp>
        <p:nvSpPr>
          <p:cNvPr id="9" name="Text 6"/>
          <p:cNvSpPr/>
          <p:nvPr/>
        </p:nvSpPr>
        <p:spPr>
          <a:xfrm>
            <a:off x="6039326" y="4679513"/>
            <a:ext cx="2551748" cy="318849"/>
          </a:xfrm>
          <a:prstGeom prst="rect">
            <a:avLst/>
          </a:prstGeom>
          <a:noFill/>
          <a:ln/>
        </p:spPr>
        <p:txBody>
          <a:bodyPr wrap="none" lIns="0" tIns="0" rIns="0" bIns="0" rtlCol="0" anchor="t"/>
          <a:lstStyle/>
          <a:p>
            <a:pPr marL="0" indent="0" algn="ctr">
              <a:lnSpc>
                <a:spcPts val="2500"/>
              </a:lnSpc>
              <a:buNone/>
            </a:pPr>
            <a:r>
              <a:rPr lang="en-US" sz="2000" dirty="0">
                <a:solidFill>
                  <a:srgbClr val="FA95AF"/>
                </a:solidFill>
                <a:latin typeface="Anton" pitchFamily="34" charset="0"/>
                <a:ea typeface="Anton" pitchFamily="34" charset="-122"/>
                <a:cs typeface="Anton" pitchFamily="34" charset="-120"/>
              </a:rPr>
              <a:t>[ TASK SCHEDULING ]</a:t>
            </a:r>
            <a:endParaRPr lang="en-US" sz="2000" dirty="0"/>
          </a:p>
        </p:txBody>
      </p:sp>
      <p:sp>
        <p:nvSpPr>
          <p:cNvPr id="10" name="Text 7"/>
          <p:cNvSpPr/>
          <p:nvPr/>
        </p:nvSpPr>
        <p:spPr>
          <a:xfrm>
            <a:off x="793790" y="5488186"/>
            <a:ext cx="6272451" cy="326708"/>
          </a:xfrm>
          <a:prstGeom prst="rect">
            <a:avLst/>
          </a:prstGeom>
          <a:noFill/>
          <a:ln/>
        </p:spPr>
        <p:txBody>
          <a:bodyPr wrap="none" lIns="0" tIns="0" rIns="0" bIns="0" rtlCol="0" anchor="t"/>
          <a:lstStyle/>
          <a:p>
            <a:pPr marL="0" indent="0" algn="l">
              <a:lnSpc>
                <a:spcPts val="2550"/>
              </a:lnSpc>
              <a:buNone/>
            </a:pPr>
            <a:r>
              <a:rPr lang="en-US" sz="1600" i="1" dirty="0">
                <a:solidFill>
                  <a:srgbClr val="E0D6DE"/>
                </a:solidFill>
                <a:latin typeface="Fira Sans" pitchFamily="34" charset="0"/>
                <a:ea typeface="Fira Sans" pitchFamily="34" charset="-122"/>
                <a:cs typeface="Fira Sans" pitchFamily="34" charset="-120"/>
              </a:rPr>
              <a:t>DHRUSHEEK RISHI MENON [CB.SC.U4CSE23716]</a:t>
            </a:r>
            <a:endParaRPr lang="en-US" sz="1600" dirty="0"/>
          </a:p>
        </p:txBody>
      </p:sp>
      <p:sp>
        <p:nvSpPr>
          <p:cNvPr id="11" name="Text 8"/>
          <p:cNvSpPr/>
          <p:nvPr/>
        </p:nvSpPr>
        <p:spPr>
          <a:xfrm>
            <a:off x="793790" y="5998607"/>
            <a:ext cx="6272451" cy="326708"/>
          </a:xfrm>
          <a:prstGeom prst="rect">
            <a:avLst/>
          </a:prstGeom>
          <a:noFill/>
          <a:ln/>
        </p:spPr>
        <p:txBody>
          <a:bodyPr wrap="none" lIns="0" tIns="0" rIns="0" bIns="0" rtlCol="0" anchor="t"/>
          <a:lstStyle/>
          <a:p>
            <a:pPr marL="0" indent="0" algn="l">
              <a:lnSpc>
                <a:spcPts val="2550"/>
              </a:lnSpc>
              <a:buNone/>
            </a:pPr>
            <a:r>
              <a:rPr lang="en-US" sz="1600" i="1" dirty="0">
                <a:solidFill>
                  <a:srgbClr val="E0D6DE"/>
                </a:solidFill>
                <a:latin typeface="Fira Sans" pitchFamily="34" charset="0"/>
                <a:ea typeface="Fira Sans" pitchFamily="34" charset="-122"/>
                <a:cs typeface="Fira Sans" pitchFamily="34" charset="-120"/>
              </a:rPr>
              <a:t>PREETHI KANNAN [CB.SC.U4CSE23738]</a:t>
            </a:r>
            <a:endParaRPr lang="en-US" sz="1600" dirty="0"/>
          </a:p>
        </p:txBody>
      </p:sp>
      <p:sp>
        <p:nvSpPr>
          <p:cNvPr id="12" name="Text 9"/>
          <p:cNvSpPr/>
          <p:nvPr/>
        </p:nvSpPr>
        <p:spPr>
          <a:xfrm>
            <a:off x="793790" y="6509028"/>
            <a:ext cx="6272451" cy="326708"/>
          </a:xfrm>
          <a:prstGeom prst="rect">
            <a:avLst/>
          </a:prstGeom>
          <a:noFill/>
          <a:ln/>
        </p:spPr>
        <p:txBody>
          <a:bodyPr wrap="none" lIns="0" tIns="0" rIns="0" bIns="0" rtlCol="0" anchor="t"/>
          <a:lstStyle/>
          <a:p>
            <a:pPr marL="0" indent="0" algn="l">
              <a:lnSpc>
                <a:spcPts val="2550"/>
              </a:lnSpc>
              <a:buNone/>
            </a:pPr>
            <a:r>
              <a:rPr lang="en-US" sz="1600" i="1" dirty="0">
                <a:solidFill>
                  <a:srgbClr val="E0D6DE"/>
                </a:solidFill>
                <a:latin typeface="Fira Sans" pitchFamily="34" charset="0"/>
                <a:ea typeface="Fira Sans" pitchFamily="34" charset="-122"/>
                <a:cs typeface="Fira Sans" pitchFamily="34" charset="-120"/>
              </a:rPr>
              <a:t>SREEPATHY JOSHY [CB.SC.U4CSE23748]</a:t>
            </a:r>
            <a:endParaRPr lang="en-US" sz="1600" dirty="0"/>
          </a:p>
        </p:txBody>
      </p:sp>
      <p:sp>
        <p:nvSpPr>
          <p:cNvPr id="13" name="Text 10"/>
          <p:cNvSpPr/>
          <p:nvPr/>
        </p:nvSpPr>
        <p:spPr>
          <a:xfrm>
            <a:off x="793790" y="7019449"/>
            <a:ext cx="6272451" cy="326708"/>
          </a:xfrm>
          <a:prstGeom prst="rect">
            <a:avLst/>
          </a:prstGeom>
          <a:noFill/>
          <a:ln/>
        </p:spPr>
        <p:txBody>
          <a:bodyPr wrap="none" lIns="0" tIns="0" rIns="0" bIns="0" rtlCol="0" anchor="t"/>
          <a:lstStyle/>
          <a:p>
            <a:pPr marL="0" indent="0" algn="l">
              <a:lnSpc>
                <a:spcPts val="2550"/>
              </a:lnSpc>
              <a:buNone/>
            </a:pPr>
            <a:r>
              <a:rPr lang="en-US" sz="1600" i="1" dirty="0">
                <a:solidFill>
                  <a:srgbClr val="E0D6DE"/>
                </a:solidFill>
                <a:latin typeface="Fira Sans" pitchFamily="34" charset="0"/>
                <a:ea typeface="Fira Sans" pitchFamily="34" charset="-122"/>
                <a:cs typeface="Fira Sans" pitchFamily="34" charset="-120"/>
              </a:rPr>
              <a:t>THILAGAN INIYAVAN [CB.SC.U4CSE23750]</a:t>
            </a:r>
            <a:endParaRPr lang="en-US" sz="1600" dirty="0"/>
          </a:p>
        </p:txBody>
      </p:sp>
      <p:sp>
        <p:nvSpPr>
          <p:cNvPr id="14" name="Text 11"/>
          <p:cNvSpPr/>
          <p:nvPr/>
        </p:nvSpPr>
        <p:spPr>
          <a:xfrm>
            <a:off x="7571780" y="5488186"/>
            <a:ext cx="6272451" cy="326708"/>
          </a:xfrm>
          <a:prstGeom prst="rect">
            <a:avLst/>
          </a:prstGeom>
          <a:noFill/>
          <a:ln/>
        </p:spPr>
        <p:txBody>
          <a:bodyPr wrap="none" lIns="0" tIns="0" rIns="0" bIns="0" rtlCol="0" anchor="t"/>
          <a:lstStyle/>
          <a:p>
            <a:pPr marL="0" indent="0" algn="l">
              <a:lnSpc>
                <a:spcPts val="2550"/>
              </a:lnSpc>
              <a:buNone/>
            </a:pPr>
            <a:endParaRPr lang="en-US" sz="1600" dirty="0"/>
          </a:p>
        </p:txBody>
      </p:sp>
      <p:pic>
        <p:nvPicPr>
          <p:cNvPr id="16" name="Picture 15">
            <a:extLst>
              <a:ext uri="{FF2B5EF4-FFF2-40B4-BE49-F238E27FC236}">
                <a16:creationId xmlns:a16="http://schemas.microsoft.com/office/drawing/2014/main" id="{35907022-77CA-22B5-E69D-3BF6B2104E77}"/>
              </a:ext>
            </a:extLst>
          </p:cNvPr>
          <p:cNvPicPr>
            <a:picLocks noChangeAspect="1"/>
          </p:cNvPicPr>
          <p:nvPr/>
        </p:nvPicPr>
        <p:blipFill>
          <a:blip r:embed="rId4"/>
          <a:stretch>
            <a:fillRect/>
          </a:stretch>
        </p:blipFill>
        <p:spPr>
          <a:xfrm>
            <a:off x="12506029" y="7639601"/>
            <a:ext cx="2124371" cy="495369"/>
          </a:xfrm>
          <a:prstGeom prst="rect">
            <a:avLst/>
          </a:prstGeom>
        </p:spPr>
      </p:pic>
      <p:pic>
        <p:nvPicPr>
          <p:cNvPr id="18" name="Picture 17">
            <a:extLst>
              <a:ext uri="{FF2B5EF4-FFF2-40B4-BE49-F238E27FC236}">
                <a16:creationId xmlns:a16="http://schemas.microsoft.com/office/drawing/2014/main" id="{3C5B2A9B-B770-4884-2A71-5C6E4985973A}"/>
              </a:ext>
            </a:extLst>
          </p:cNvPr>
          <p:cNvPicPr>
            <a:picLocks noChangeAspect="1"/>
          </p:cNvPicPr>
          <p:nvPr/>
        </p:nvPicPr>
        <p:blipFill>
          <a:blip r:embed="rId5"/>
          <a:stretch>
            <a:fillRect/>
          </a:stretch>
        </p:blipFill>
        <p:spPr>
          <a:xfrm>
            <a:off x="11413638" y="5573152"/>
            <a:ext cx="1882452" cy="187879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637461"/>
            <a:ext cx="13042821" cy="6954560"/>
          </a:xfrm>
          <a:prstGeom prst="rect">
            <a:avLst/>
          </a:prstGeom>
        </p:spPr>
      </p:pic>
      <p:pic>
        <p:nvPicPr>
          <p:cNvPr id="4" name="Picture 3">
            <a:extLst>
              <a:ext uri="{FF2B5EF4-FFF2-40B4-BE49-F238E27FC236}">
                <a16:creationId xmlns:a16="http://schemas.microsoft.com/office/drawing/2014/main" id="{2464E193-1AD1-C4FD-DB18-5A60A61CA58E}"/>
              </a:ext>
            </a:extLst>
          </p:cNvPr>
          <p:cNvPicPr>
            <a:picLocks noChangeAspect="1"/>
          </p:cNvPicPr>
          <p:nvPr/>
        </p:nvPicPr>
        <p:blipFill>
          <a:blip r:embed="rId4"/>
          <a:stretch>
            <a:fillRect/>
          </a:stretch>
        </p:blipFill>
        <p:spPr>
          <a:xfrm>
            <a:off x="12506029" y="7734231"/>
            <a:ext cx="2124371" cy="49536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677353" y="580668"/>
            <a:ext cx="11275695" cy="6696670"/>
          </a:xfrm>
          <a:prstGeom prst="rect">
            <a:avLst/>
          </a:prstGeom>
        </p:spPr>
      </p:pic>
      <p:sp>
        <p:nvSpPr>
          <p:cNvPr id="3" name="Text 0"/>
          <p:cNvSpPr/>
          <p:nvPr/>
        </p:nvSpPr>
        <p:spPr>
          <a:xfrm>
            <a:off x="739140" y="7431762"/>
            <a:ext cx="13152120" cy="219551"/>
          </a:xfrm>
          <a:prstGeom prst="rect">
            <a:avLst/>
          </a:prstGeom>
          <a:noFill/>
          <a:ln/>
        </p:spPr>
        <p:txBody>
          <a:bodyPr wrap="none" lIns="0" tIns="0" rIns="0" bIns="0" rtlCol="0" anchor="t"/>
          <a:lstStyle/>
          <a:p>
            <a:pPr marL="0" indent="0" algn="ctr">
              <a:lnSpc>
                <a:spcPts val="1700"/>
              </a:lnSpc>
              <a:buNone/>
            </a:pPr>
            <a:endParaRPr lang="en-US" sz="1050" dirty="0"/>
          </a:p>
        </p:txBody>
      </p:sp>
      <p:pic>
        <p:nvPicPr>
          <p:cNvPr id="5" name="Picture 4">
            <a:extLst>
              <a:ext uri="{FF2B5EF4-FFF2-40B4-BE49-F238E27FC236}">
                <a16:creationId xmlns:a16="http://schemas.microsoft.com/office/drawing/2014/main" id="{9DB44AAC-74EC-04BC-1BEF-7DD9AFA219A0}"/>
              </a:ext>
            </a:extLst>
          </p:cNvPr>
          <p:cNvPicPr>
            <a:picLocks noChangeAspect="1"/>
          </p:cNvPicPr>
          <p:nvPr/>
        </p:nvPicPr>
        <p:blipFill>
          <a:blip r:embed="rId4"/>
          <a:stretch>
            <a:fillRect/>
          </a:stretch>
        </p:blipFill>
        <p:spPr>
          <a:xfrm>
            <a:off x="12506029" y="7648932"/>
            <a:ext cx="2124371" cy="49536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89503" y="620316"/>
            <a:ext cx="6578679" cy="669727"/>
          </a:xfrm>
          <a:prstGeom prst="rect">
            <a:avLst/>
          </a:prstGeom>
          <a:noFill/>
          <a:ln/>
        </p:spPr>
        <p:txBody>
          <a:bodyPr wrap="none" lIns="0" tIns="0" rIns="0" bIns="0" rtlCol="0" anchor="t"/>
          <a:lstStyle/>
          <a:p>
            <a:pPr marL="0" indent="0" algn="l">
              <a:lnSpc>
                <a:spcPts val="5250"/>
              </a:lnSpc>
              <a:buNone/>
            </a:pPr>
            <a:r>
              <a:rPr lang="en-US" sz="4200" dirty="0">
                <a:solidFill>
                  <a:srgbClr val="FA95AF"/>
                </a:solidFill>
                <a:latin typeface="Anton" pitchFamily="34" charset="0"/>
                <a:ea typeface="Anton" pitchFamily="34" charset="-122"/>
                <a:cs typeface="Anton" pitchFamily="34" charset="-120"/>
              </a:rPr>
              <a:t>SOTA LITERATURE - GHALER(2020)</a:t>
            </a:r>
            <a:endParaRPr lang="en-US" sz="4200" dirty="0"/>
          </a:p>
        </p:txBody>
      </p:sp>
      <p:pic>
        <p:nvPicPr>
          <p:cNvPr id="3" name="Image 0" descr="preencoded.png"/>
          <p:cNvPicPr>
            <a:picLocks noChangeAspect="1"/>
          </p:cNvPicPr>
          <p:nvPr/>
        </p:nvPicPr>
        <p:blipFill>
          <a:blip r:embed="rId3"/>
          <a:stretch>
            <a:fillRect/>
          </a:stretch>
        </p:blipFill>
        <p:spPr>
          <a:xfrm>
            <a:off x="789503" y="1852374"/>
            <a:ext cx="6264354" cy="5553551"/>
          </a:xfrm>
          <a:prstGeom prst="rect">
            <a:avLst/>
          </a:prstGeom>
        </p:spPr>
      </p:pic>
      <p:sp>
        <p:nvSpPr>
          <p:cNvPr id="4" name="Text 1"/>
          <p:cNvSpPr/>
          <p:nvPr/>
        </p:nvSpPr>
        <p:spPr>
          <a:xfrm>
            <a:off x="7584162" y="1804154"/>
            <a:ext cx="6264354" cy="342900"/>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0D6DE"/>
                </a:solidFill>
                <a:latin typeface="Fira Sans" pitchFamily="34" charset="0"/>
                <a:ea typeface="Fira Sans" pitchFamily="34" charset="-122"/>
                <a:cs typeface="Fira Sans" pitchFamily="34" charset="-120"/>
              </a:rPr>
              <a:t>Combining proactive planning with reactive rescheduling</a:t>
            </a:r>
            <a:endParaRPr lang="en-US" sz="1650" dirty="0"/>
          </a:p>
        </p:txBody>
      </p:sp>
      <p:sp>
        <p:nvSpPr>
          <p:cNvPr id="5" name="Text 2"/>
          <p:cNvSpPr/>
          <p:nvPr/>
        </p:nvSpPr>
        <p:spPr>
          <a:xfrm>
            <a:off x="7584162" y="2221944"/>
            <a:ext cx="6264354" cy="342900"/>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0D6DE"/>
                </a:solidFill>
                <a:latin typeface="Fira Sans" pitchFamily="34" charset="0"/>
                <a:ea typeface="Fira Sans" pitchFamily="34" charset="-122"/>
                <a:cs typeface="Fira Sans" pitchFamily="34" charset="-120"/>
              </a:rPr>
              <a:t>Adaptive Scheduling for Uncertainties in Job Arrivals</a:t>
            </a:r>
            <a:endParaRPr lang="en-US" sz="1650" dirty="0"/>
          </a:p>
        </p:txBody>
      </p:sp>
      <p:sp>
        <p:nvSpPr>
          <p:cNvPr id="6" name="Text 3"/>
          <p:cNvSpPr/>
          <p:nvPr/>
        </p:nvSpPr>
        <p:spPr>
          <a:xfrm>
            <a:off x="7584162" y="2639735"/>
            <a:ext cx="6264354" cy="342900"/>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0D6DE"/>
                </a:solidFill>
                <a:latin typeface="Fira Sans" pitchFamily="34" charset="0"/>
                <a:ea typeface="Fira Sans" pitchFamily="34" charset="-122"/>
                <a:cs typeface="Fira Sans" pitchFamily="34" charset="-120"/>
              </a:rPr>
              <a:t>Active–Passive Spontaneous Scheduling Model</a:t>
            </a:r>
            <a:endParaRPr lang="en-US" sz="1650" dirty="0"/>
          </a:p>
        </p:txBody>
      </p:sp>
      <p:sp>
        <p:nvSpPr>
          <p:cNvPr id="7" name="Text 4"/>
          <p:cNvSpPr/>
          <p:nvPr/>
        </p:nvSpPr>
        <p:spPr>
          <a:xfrm>
            <a:off x="7584162" y="3057525"/>
            <a:ext cx="6264354" cy="342900"/>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E0D6DE"/>
                </a:solidFill>
                <a:latin typeface="Fira Sans" pitchFamily="34" charset="0"/>
                <a:ea typeface="Fira Sans" pitchFamily="34" charset="-122"/>
                <a:cs typeface="Fira Sans" pitchFamily="34" charset="-120"/>
              </a:rPr>
              <a:t>Iterated-Greedy with Randomization</a:t>
            </a:r>
            <a:endParaRPr lang="en-US" sz="1650" dirty="0"/>
          </a:p>
        </p:txBody>
      </p:sp>
      <p:pic>
        <p:nvPicPr>
          <p:cNvPr id="8" name="Image 1" descr="preencoded.png"/>
          <p:cNvPicPr>
            <a:picLocks noChangeAspect="1"/>
          </p:cNvPicPr>
          <p:nvPr/>
        </p:nvPicPr>
        <p:blipFill>
          <a:blip r:embed="rId4"/>
          <a:stretch>
            <a:fillRect/>
          </a:stretch>
        </p:blipFill>
        <p:spPr>
          <a:xfrm>
            <a:off x="7584162" y="3641407"/>
            <a:ext cx="6264354" cy="3208139"/>
          </a:xfrm>
          <a:prstGeom prst="rect">
            <a:avLst/>
          </a:prstGeom>
        </p:spPr>
      </p:pic>
      <p:sp>
        <p:nvSpPr>
          <p:cNvPr id="9" name="Text 5"/>
          <p:cNvSpPr/>
          <p:nvPr/>
        </p:nvSpPr>
        <p:spPr>
          <a:xfrm>
            <a:off x="7584162" y="7090529"/>
            <a:ext cx="6264354" cy="342900"/>
          </a:xfrm>
          <a:prstGeom prst="rect">
            <a:avLst/>
          </a:prstGeom>
          <a:noFill/>
          <a:ln/>
        </p:spPr>
        <p:txBody>
          <a:bodyPr wrap="none" lIns="0" tIns="0" rIns="0" bIns="0" rtlCol="0" anchor="t"/>
          <a:lstStyle/>
          <a:p>
            <a:pPr marL="0" indent="0" algn="r">
              <a:lnSpc>
                <a:spcPts val="2650"/>
              </a:lnSpc>
              <a:buNone/>
            </a:pPr>
            <a:r>
              <a:rPr lang="en-US" sz="1650" u="sng" dirty="0">
                <a:solidFill>
                  <a:srgbClr val="FA95AE"/>
                </a:solidFill>
                <a:latin typeface="Fira Sans" pitchFamily="34" charset="0"/>
                <a:ea typeface="Fira Sans" pitchFamily="34" charset="-122"/>
                <a:cs typeface="Fira Sans" pitchFamily="34" charset="-120"/>
                <a:hlinkClick r:id="rId5">
                  <a:extLst>
                    <a:ext uri="{A12FA001-AC4F-418D-AE19-62706E023703}">
                      <ahyp:hlinkClr xmlns:ahyp="http://schemas.microsoft.com/office/drawing/2018/hyperlinkcolor" val="tx"/>
                    </a:ext>
                  </a:extLst>
                </a:hlinkClick>
              </a:rPr>
              <a:t>www.sciencedirect.com</a:t>
            </a:r>
            <a:endParaRPr lang="en-US" sz="1650" dirty="0"/>
          </a:p>
        </p:txBody>
      </p:sp>
      <p:pic>
        <p:nvPicPr>
          <p:cNvPr id="11" name="Picture 10">
            <a:extLst>
              <a:ext uri="{FF2B5EF4-FFF2-40B4-BE49-F238E27FC236}">
                <a16:creationId xmlns:a16="http://schemas.microsoft.com/office/drawing/2014/main" id="{42711DAB-7E75-F003-C60C-2815E102C691}"/>
              </a:ext>
            </a:extLst>
          </p:cNvPr>
          <p:cNvPicPr>
            <a:picLocks noChangeAspect="1"/>
          </p:cNvPicPr>
          <p:nvPr/>
        </p:nvPicPr>
        <p:blipFill>
          <a:blip r:embed="rId6"/>
          <a:stretch>
            <a:fillRect/>
          </a:stretch>
        </p:blipFill>
        <p:spPr>
          <a:xfrm>
            <a:off x="12506029" y="7674412"/>
            <a:ext cx="2124371" cy="49536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65988" y="0"/>
            <a:ext cx="14630400" cy="8229600"/>
          </a:xfrm>
          <a:prstGeom prst="rect">
            <a:avLst/>
          </a:prstGeom>
          <a:solidFill>
            <a:srgbClr val="030000"/>
          </a:solidFill>
          <a:ln/>
        </p:spPr>
      </p:sp>
      <p:sp>
        <p:nvSpPr>
          <p:cNvPr id="3" name="Text 1"/>
          <p:cNvSpPr/>
          <p:nvPr/>
        </p:nvSpPr>
        <p:spPr>
          <a:xfrm>
            <a:off x="793790" y="753785"/>
            <a:ext cx="4722971" cy="496133"/>
          </a:xfrm>
          <a:prstGeom prst="rect">
            <a:avLst/>
          </a:prstGeom>
          <a:noFill/>
          <a:ln/>
        </p:spPr>
        <p:txBody>
          <a:bodyPr wrap="none" lIns="0" tIns="0" rIns="0" bIns="0" rtlCol="0" anchor="t"/>
          <a:lstStyle/>
          <a:p>
            <a:pPr marL="0" indent="0" algn="l">
              <a:lnSpc>
                <a:spcPts val="3900"/>
              </a:lnSpc>
              <a:buNone/>
            </a:pPr>
            <a:r>
              <a:rPr lang="en-US" sz="3100" dirty="0">
                <a:solidFill>
                  <a:srgbClr val="FA95AF"/>
                </a:solidFill>
                <a:latin typeface="Anton" pitchFamily="34" charset="0"/>
                <a:ea typeface="Anton" pitchFamily="34" charset="-122"/>
                <a:cs typeface="Anton" pitchFamily="34" charset="-120"/>
              </a:rPr>
              <a:t>SOTA LITERATURE-LI AT AL(2022)</a:t>
            </a:r>
            <a:endParaRPr lang="en-US" sz="3100" dirty="0"/>
          </a:p>
        </p:txBody>
      </p:sp>
      <p:sp>
        <p:nvSpPr>
          <p:cNvPr id="4" name="Text 2"/>
          <p:cNvSpPr/>
          <p:nvPr/>
        </p:nvSpPr>
        <p:spPr>
          <a:xfrm>
            <a:off x="793790" y="1630918"/>
            <a:ext cx="6327815" cy="254079"/>
          </a:xfrm>
          <a:prstGeom prst="rect">
            <a:avLst/>
          </a:prstGeom>
          <a:noFill/>
          <a:ln/>
        </p:spPr>
        <p:txBody>
          <a:bodyPr wrap="none" lIns="0" tIns="0" rIns="0" bIns="0" rtlCol="0" anchor="t"/>
          <a:lstStyle/>
          <a:p>
            <a:pPr marL="342900" indent="-342900" algn="l">
              <a:lnSpc>
                <a:spcPts val="2000"/>
              </a:lnSpc>
              <a:buSzPct val="100000"/>
              <a:buChar char="•"/>
            </a:pPr>
            <a:r>
              <a:rPr lang="en-US" sz="1600" dirty="0">
                <a:solidFill>
                  <a:srgbClr val="E0D6DE"/>
                </a:solidFill>
                <a:latin typeface="Fira Sans" pitchFamily="34" charset="0"/>
                <a:ea typeface="Fira Sans" pitchFamily="34" charset="-122"/>
                <a:cs typeface="Fira Sans" pitchFamily="34" charset="-120"/>
              </a:rPr>
              <a:t>Core Characteristics:</a:t>
            </a:r>
            <a:endParaRPr lang="en-US" sz="1600" dirty="0"/>
          </a:p>
        </p:txBody>
      </p:sp>
      <p:sp>
        <p:nvSpPr>
          <p:cNvPr id="5" name="Text 3"/>
          <p:cNvSpPr/>
          <p:nvPr/>
        </p:nvSpPr>
        <p:spPr>
          <a:xfrm>
            <a:off x="793790" y="2092595"/>
            <a:ext cx="6327815" cy="948495"/>
          </a:xfrm>
          <a:prstGeom prst="rect">
            <a:avLst/>
          </a:prstGeom>
          <a:noFill/>
          <a:ln/>
        </p:spPr>
        <p:txBody>
          <a:bodyPr wrap="square" lIns="0" tIns="0" rIns="0" bIns="0" rtlCol="0" anchor="t"/>
          <a:lstStyle/>
          <a:p>
            <a:pPr marL="342900" indent="-342900" algn="l">
              <a:lnSpc>
                <a:spcPts val="2000"/>
              </a:lnSpc>
              <a:buSzPct val="100000"/>
              <a:buChar char="•"/>
            </a:pPr>
            <a:r>
              <a:rPr lang="en-US" sz="1400" dirty="0">
                <a:solidFill>
                  <a:srgbClr val="E0D6DE"/>
                </a:solidFill>
                <a:latin typeface="Fira Sans" pitchFamily="34" charset="0"/>
                <a:ea typeface="Fira Sans" pitchFamily="34" charset="-122"/>
                <a:cs typeface="Fira Sans" pitchFamily="34" charset="-120"/>
              </a:rPr>
              <a:t>The </a:t>
            </a:r>
            <a:r>
              <a:rPr lang="en-US" sz="1400" b="1" dirty="0">
                <a:solidFill>
                  <a:srgbClr val="E0D6DE"/>
                </a:solidFill>
                <a:latin typeface="Fira Sans" pitchFamily="34" charset="0"/>
                <a:ea typeface="Fira Sans" pitchFamily="34" charset="-122"/>
                <a:cs typeface="Fira Sans" pitchFamily="34" charset="-120"/>
              </a:rPr>
              <a:t>Deep Q-Network</a:t>
            </a:r>
            <a:r>
              <a:rPr lang="en-US" sz="1400" dirty="0">
                <a:solidFill>
                  <a:srgbClr val="E0D6DE"/>
                </a:solidFill>
                <a:latin typeface="Fira Sans" pitchFamily="34" charset="0"/>
                <a:ea typeface="Fira Sans" pitchFamily="34" charset="-122"/>
                <a:cs typeface="Fira Sans" pitchFamily="34" charset="-120"/>
              </a:rPr>
              <a:t> takes in current machine states, job queue, and transport </a:t>
            </a:r>
            <a:r>
              <a:rPr lang="en-US" sz="1400" b="1" dirty="0">
                <a:solidFill>
                  <a:srgbClr val="E0D6DE"/>
                </a:solidFill>
                <a:latin typeface="Fira Sans" pitchFamily="34" charset="0"/>
                <a:ea typeface="Fira Sans" pitchFamily="34" charset="-122"/>
                <a:cs typeface="Fira Sans" pitchFamily="34" charset="-120"/>
              </a:rPr>
              <a:t>availability all at once</a:t>
            </a:r>
            <a:r>
              <a:rPr lang="en-US" sz="1400" dirty="0">
                <a:solidFill>
                  <a:srgbClr val="E0D6DE"/>
                </a:solidFill>
                <a:latin typeface="Fira Sans" pitchFamily="34" charset="0"/>
                <a:ea typeface="Fira Sans" pitchFamily="34" charset="-122"/>
                <a:cs typeface="Fira Sans" pitchFamily="34" charset="-120"/>
              </a:rPr>
              <a:t> so it knows exactly what's happening before making each decision.</a:t>
            </a:r>
            <a:endParaRPr lang="en-US" sz="1400" dirty="0"/>
          </a:p>
        </p:txBody>
      </p:sp>
      <p:sp>
        <p:nvSpPr>
          <p:cNvPr id="6" name="Text 4"/>
          <p:cNvSpPr/>
          <p:nvPr/>
        </p:nvSpPr>
        <p:spPr>
          <a:xfrm>
            <a:off x="793790" y="3261674"/>
            <a:ext cx="6327815" cy="970806"/>
          </a:xfrm>
          <a:prstGeom prst="rect">
            <a:avLst/>
          </a:prstGeom>
          <a:noFill/>
          <a:ln/>
        </p:spPr>
        <p:txBody>
          <a:bodyPr wrap="square" lIns="0" tIns="0" rIns="0" bIns="0" rtlCol="0" anchor="t"/>
          <a:lstStyle/>
          <a:p>
            <a:pPr marL="342900" indent="-342900" algn="l">
              <a:lnSpc>
                <a:spcPts val="2000"/>
              </a:lnSpc>
              <a:buSzPct val="100000"/>
              <a:buChar char="•"/>
            </a:pPr>
            <a:r>
              <a:rPr lang="en-US" sz="1400" dirty="0">
                <a:solidFill>
                  <a:srgbClr val="E0D6DE"/>
                </a:solidFill>
                <a:latin typeface="Fira Sans" pitchFamily="34" charset="0"/>
                <a:ea typeface="Fira Sans" pitchFamily="34" charset="-122"/>
                <a:cs typeface="Fira Sans" pitchFamily="34" charset="-120"/>
              </a:rPr>
              <a:t>Its </a:t>
            </a:r>
            <a:r>
              <a:rPr lang="en-US" sz="1400" b="1" dirty="0">
                <a:solidFill>
                  <a:srgbClr val="E0D6DE"/>
                </a:solidFill>
                <a:latin typeface="Fira Sans" pitchFamily="34" charset="0"/>
                <a:ea typeface="Fira Sans" pitchFamily="34" charset="-122"/>
                <a:cs typeface="Fira Sans" pitchFamily="34" charset="-120"/>
              </a:rPr>
              <a:t>reward balances</a:t>
            </a:r>
            <a:r>
              <a:rPr lang="en-US" sz="1400" dirty="0">
                <a:solidFill>
                  <a:srgbClr val="E0D6DE"/>
                </a:solidFill>
                <a:latin typeface="Fira Sans" pitchFamily="34" charset="0"/>
                <a:ea typeface="Fira Sans" pitchFamily="34" charset="-122"/>
                <a:cs typeface="Fira Sans" pitchFamily="34" charset="-120"/>
              </a:rPr>
              <a:t> getting jobs done fast and using transport resources efficiently. If conditions change (e.g. a rush order lands), the DQN shifts focus to </a:t>
            </a:r>
            <a:r>
              <a:rPr lang="en-US" sz="1400" b="1" dirty="0">
                <a:solidFill>
                  <a:srgbClr val="E0D6DE"/>
                </a:solidFill>
                <a:latin typeface="Fira Sans" pitchFamily="34" charset="0"/>
                <a:ea typeface="Fira Sans" pitchFamily="34" charset="-122"/>
                <a:cs typeface="Fira Sans" pitchFamily="34" charset="-120"/>
              </a:rPr>
              <a:t>optimize the most urgent goal</a:t>
            </a:r>
            <a:r>
              <a:rPr lang="en-US" sz="1400" dirty="0">
                <a:solidFill>
                  <a:srgbClr val="E0D6DE"/>
                </a:solidFill>
                <a:latin typeface="Fira Sans" pitchFamily="34" charset="0"/>
                <a:ea typeface="Fira Sans" pitchFamily="34" charset="-122"/>
                <a:cs typeface="Fira Sans" pitchFamily="34" charset="-120"/>
              </a:rPr>
              <a:t>.</a:t>
            </a:r>
            <a:endParaRPr lang="en-US" sz="1400" dirty="0"/>
          </a:p>
        </p:txBody>
      </p:sp>
      <p:sp>
        <p:nvSpPr>
          <p:cNvPr id="7" name="Text 5"/>
          <p:cNvSpPr/>
          <p:nvPr/>
        </p:nvSpPr>
        <p:spPr>
          <a:xfrm>
            <a:off x="793790" y="4552992"/>
            <a:ext cx="6327815" cy="848567"/>
          </a:xfrm>
          <a:prstGeom prst="rect">
            <a:avLst/>
          </a:prstGeom>
          <a:noFill/>
          <a:ln/>
        </p:spPr>
        <p:txBody>
          <a:bodyPr wrap="square" lIns="0" tIns="0" rIns="0" bIns="0" rtlCol="0" anchor="t"/>
          <a:lstStyle/>
          <a:p>
            <a:pPr marL="342900" indent="-342900" algn="l">
              <a:lnSpc>
                <a:spcPts val="2000"/>
              </a:lnSpc>
              <a:buSzPct val="100000"/>
              <a:buChar char="•"/>
            </a:pPr>
            <a:r>
              <a:rPr lang="en-US" sz="1400" dirty="0">
                <a:solidFill>
                  <a:srgbClr val="E0D6DE"/>
                </a:solidFill>
                <a:latin typeface="Fira Sans" pitchFamily="34" charset="0"/>
                <a:ea typeface="Fira Sans" pitchFamily="34" charset="-122"/>
                <a:cs typeface="Fira Sans" pitchFamily="34" charset="-120"/>
              </a:rPr>
              <a:t>By </a:t>
            </a:r>
            <a:r>
              <a:rPr lang="en-US" sz="1400" b="1" dirty="0">
                <a:solidFill>
                  <a:srgbClr val="E0D6DE"/>
                </a:solidFill>
                <a:latin typeface="Fira Sans" pitchFamily="34" charset="0"/>
                <a:ea typeface="Fira Sans" pitchFamily="34" charset="-122"/>
                <a:cs typeface="Fira Sans" pitchFamily="34" charset="-120"/>
              </a:rPr>
              <a:t>replaying past experiences</a:t>
            </a:r>
            <a:r>
              <a:rPr lang="en-US" sz="1400" dirty="0">
                <a:solidFill>
                  <a:srgbClr val="E0D6DE"/>
                </a:solidFill>
                <a:latin typeface="Fira Sans" pitchFamily="34" charset="0"/>
                <a:ea typeface="Fira Sans" pitchFamily="34" charset="-122"/>
                <a:cs typeface="Fira Sans" pitchFamily="34" charset="-120"/>
              </a:rPr>
              <a:t> from a memory buffer and using a stable "target" network, it continually </a:t>
            </a:r>
            <a:r>
              <a:rPr lang="en-US" sz="1400" b="1" dirty="0">
                <a:solidFill>
                  <a:srgbClr val="E0D6DE"/>
                </a:solidFill>
                <a:latin typeface="Fira Sans" pitchFamily="34" charset="0"/>
                <a:ea typeface="Fira Sans" pitchFamily="34" charset="-122"/>
                <a:cs typeface="Fira Sans" pitchFamily="34" charset="-120"/>
              </a:rPr>
              <a:t>refines its policy</a:t>
            </a:r>
            <a:r>
              <a:rPr lang="en-US" sz="1400" dirty="0">
                <a:solidFill>
                  <a:srgbClr val="E0D6DE"/>
                </a:solidFill>
                <a:latin typeface="Fira Sans" pitchFamily="34" charset="0"/>
                <a:ea typeface="Fira Sans" pitchFamily="34" charset="-122"/>
                <a:cs typeface="Fira Sans" pitchFamily="34" charset="-120"/>
              </a:rPr>
              <a:t> without forgetting how to handle new disturbances.</a:t>
            </a:r>
            <a:endParaRPr lang="en-US" sz="1400" dirty="0"/>
          </a:p>
        </p:txBody>
      </p:sp>
      <p:sp>
        <p:nvSpPr>
          <p:cNvPr id="8" name="Text 6"/>
          <p:cNvSpPr/>
          <p:nvPr/>
        </p:nvSpPr>
        <p:spPr>
          <a:xfrm>
            <a:off x="793790" y="5722070"/>
            <a:ext cx="6327815" cy="1178197"/>
          </a:xfrm>
          <a:prstGeom prst="rect">
            <a:avLst/>
          </a:prstGeom>
          <a:noFill/>
          <a:ln/>
        </p:spPr>
        <p:txBody>
          <a:bodyPr wrap="square" lIns="0" tIns="0" rIns="0" bIns="0" rtlCol="0" anchor="t"/>
          <a:lstStyle/>
          <a:p>
            <a:pPr marL="342900" indent="-342900" algn="l">
              <a:lnSpc>
                <a:spcPts val="2000"/>
              </a:lnSpc>
              <a:buSzPct val="100000"/>
              <a:buChar char="•"/>
            </a:pPr>
            <a:r>
              <a:rPr lang="en-US" sz="1400" dirty="0">
                <a:solidFill>
                  <a:srgbClr val="E0D6DE"/>
                </a:solidFill>
                <a:latin typeface="Fira Sans" pitchFamily="34" charset="0"/>
                <a:ea typeface="Fira Sans" pitchFamily="34" charset="-122"/>
                <a:cs typeface="Fira Sans" pitchFamily="34" charset="-120"/>
              </a:rPr>
              <a:t>It begins training using simple rules so it makes decent choices immediately. As it learns, it gradually </a:t>
            </a:r>
            <a:r>
              <a:rPr lang="en-US" sz="1400" b="1" dirty="0">
                <a:solidFill>
                  <a:srgbClr val="E0D6DE"/>
                </a:solidFill>
                <a:latin typeface="Fira Sans" pitchFamily="34" charset="0"/>
                <a:ea typeface="Fira Sans" pitchFamily="34" charset="-122"/>
                <a:cs typeface="Fira Sans" pitchFamily="34" charset="-120"/>
              </a:rPr>
              <a:t>explores alternatives</a:t>
            </a:r>
            <a:r>
              <a:rPr lang="en-US" sz="1400" dirty="0">
                <a:solidFill>
                  <a:srgbClr val="E0D6DE"/>
                </a:solidFill>
                <a:latin typeface="Fira Sans" pitchFamily="34" charset="0"/>
                <a:ea typeface="Fira Sans" pitchFamily="34" charset="-122"/>
                <a:cs typeface="Fira Sans" pitchFamily="34" charset="-120"/>
              </a:rPr>
              <a:t> especially when </a:t>
            </a:r>
            <a:r>
              <a:rPr lang="en-US" sz="1400" b="1" dirty="0">
                <a:solidFill>
                  <a:srgbClr val="E0D6DE"/>
                </a:solidFill>
                <a:latin typeface="Fira Sans" pitchFamily="34" charset="0"/>
                <a:ea typeface="Fira Sans" pitchFamily="34" charset="-122"/>
                <a:cs typeface="Fira Sans" pitchFamily="34" charset="-120"/>
              </a:rPr>
              <a:t>unexpected events occur</a:t>
            </a:r>
            <a:r>
              <a:rPr lang="en-US" sz="1400" dirty="0">
                <a:solidFill>
                  <a:srgbClr val="E0D6DE"/>
                </a:solidFill>
                <a:latin typeface="Fira Sans" pitchFamily="34" charset="0"/>
                <a:ea typeface="Fira Sans" pitchFamily="34" charset="-122"/>
                <a:cs typeface="Fira Sans" pitchFamily="34" charset="-120"/>
              </a:rPr>
              <a:t> so it </a:t>
            </a:r>
            <a:r>
              <a:rPr lang="en-US" sz="1400" b="1" dirty="0">
                <a:solidFill>
                  <a:srgbClr val="E0D6DE"/>
                </a:solidFill>
                <a:latin typeface="Fira Sans" pitchFamily="34" charset="0"/>
                <a:ea typeface="Fira Sans" pitchFamily="34" charset="-122"/>
                <a:cs typeface="Fira Sans" pitchFamily="34" charset="-120"/>
              </a:rPr>
              <a:t>quickly adapts</a:t>
            </a:r>
            <a:r>
              <a:rPr lang="en-US" sz="1400" dirty="0">
                <a:solidFill>
                  <a:srgbClr val="E0D6DE"/>
                </a:solidFill>
                <a:latin typeface="Fira Sans" pitchFamily="34" charset="0"/>
                <a:ea typeface="Fira Sans" pitchFamily="34" charset="-122"/>
                <a:cs typeface="Fira Sans" pitchFamily="34" charset="-120"/>
              </a:rPr>
              <a:t> to new shop-floor surprises.</a:t>
            </a:r>
            <a:endParaRPr lang="en-US" sz="1400" dirty="0"/>
          </a:p>
        </p:txBody>
      </p:sp>
      <p:sp>
        <p:nvSpPr>
          <p:cNvPr id="9" name="Text 7"/>
          <p:cNvSpPr/>
          <p:nvPr/>
        </p:nvSpPr>
        <p:spPr>
          <a:xfrm>
            <a:off x="7516416" y="1630918"/>
            <a:ext cx="6327815" cy="76223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Fira Sans" pitchFamily="34" charset="0"/>
                <a:ea typeface="Fira Sans" pitchFamily="34" charset="-122"/>
                <a:cs typeface="Fira Sans" pitchFamily="34" charset="-120"/>
              </a:rPr>
              <a:t>Fig. 5. Results of DQN-only algorithm in simulations. (a) and (b) respectively shows the translation and rotation of the robot driven by DQN. (c) shows the trajectory in the pixel plane.</a:t>
            </a:r>
            <a:endParaRPr lang="en-US" sz="1250" dirty="0"/>
          </a:p>
        </p:txBody>
      </p:sp>
      <p:pic>
        <p:nvPicPr>
          <p:cNvPr id="10" name="Image 0" descr="preencoded.png"/>
          <p:cNvPicPr>
            <a:picLocks noChangeAspect="1"/>
          </p:cNvPicPr>
          <p:nvPr/>
        </p:nvPicPr>
        <p:blipFill>
          <a:blip r:embed="rId3"/>
          <a:stretch>
            <a:fillRect/>
          </a:stretch>
        </p:blipFill>
        <p:spPr>
          <a:xfrm>
            <a:off x="7613234" y="2571750"/>
            <a:ext cx="6320194" cy="4328517"/>
          </a:xfrm>
          <a:prstGeom prst="rect">
            <a:avLst/>
          </a:prstGeom>
        </p:spPr>
      </p:pic>
      <p:sp>
        <p:nvSpPr>
          <p:cNvPr id="11" name="Text 8"/>
          <p:cNvSpPr/>
          <p:nvPr/>
        </p:nvSpPr>
        <p:spPr>
          <a:xfrm>
            <a:off x="7516416" y="7078861"/>
            <a:ext cx="6327815" cy="254079"/>
          </a:xfrm>
          <a:prstGeom prst="rect">
            <a:avLst/>
          </a:prstGeom>
          <a:noFill/>
          <a:ln/>
        </p:spPr>
        <p:txBody>
          <a:bodyPr wrap="none" lIns="0" tIns="0" rIns="0" bIns="0" rtlCol="0" anchor="t"/>
          <a:lstStyle/>
          <a:p>
            <a:pPr marL="0" indent="0" algn="r">
              <a:lnSpc>
                <a:spcPts val="2000"/>
              </a:lnSpc>
              <a:buNone/>
            </a:pPr>
            <a:r>
              <a:rPr lang="en-US" sz="1250" u="sng" dirty="0">
                <a:solidFill>
                  <a:srgbClr val="FA95AE"/>
                </a:solidFill>
                <a:latin typeface="Fira Sans" pitchFamily="34" charset="0"/>
                <a:ea typeface="Fira Sans" pitchFamily="34" charset="-122"/>
                <a:cs typeface="Fira Sans" pitchFamily="34" charset="-120"/>
                <a:hlinkClick r:id="rId4">
                  <a:extLst>
                    <a:ext uri="{A12FA001-AC4F-418D-AE19-62706E023703}">
                      <ahyp:hlinkClr xmlns:ahyp="http://schemas.microsoft.com/office/drawing/2018/hyperlinkcolor" val="tx"/>
                    </a:ext>
                  </a:extLst>
                </a:hlinkClick>
              </a:rPr>
              <a:t>www.sciencedirect.com</a:t>
            </a:r>
            <a:endParaRPr lang="en-US" sz="12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113122"/>
            <a:ext cx="14630400" cy="8229600"/>
          </a:xfrm>
          <a:prstGeom prst="rect">
            <a:avLst/>
          </a:prstGeom>
          <a:solidFill>
            <a:srgbClr val="030000"/>
          </a:solidFill>
          <a:ln/>
        </p:spPr>
      </p:sp>
      <p:sp>
        <p:nvSpPr>
          <p:cNvPr id="3" name="Text 1"/>
          <p:cNvSpPr/>
          <p:nvPr/>
        </p:nvSpPr>
        <p:spPr>
          <a:xfrm>
            <a:off x="793790" y="736163"/>
            <a:ext cx="5010745" cy="531614"/>
          </a:xfrm>
          <a:prstGeom prst="rect">
            <a:avLst/>
          </a:prstGeom>
          <a:noFill/>
          <a:ln/>
        </p:spPr>
        <p:txBody>
          <a:bodyPr wrap="none" lIns="0" tIns="0" rIns="0" bIns="0" rtlCol="0" anchor="t"/>
          <a:lstStyle/>
          <a:p>
            <a:pPr marL="0" indent="0" algn="l">
              <a:lnSpc>
                <a:spcPts val="4150"/>
              </a:lnSpc>
              <a:buNone/>
            </a:pPr>
            <a:r>
              <a:rPr lang="en-US" sz="3300" dirty="0">
                <a:solidFill>
                  <a:srgbClr val="FA95AF"/>
                </a:solidFill>
                <a:latin typeface="Anton" pitchFamily="34" charset="0"/>
                <a:ea typeface="Anton" pitchFamily="34" charset="-122"/>
                <a:cs typeface="Anton" pitchFamily="34" charset="-120"/>
              </a:rPr>
              <a:t>SOTA LITERATURE- XU &amp; XI(2021)</a:t>
            </a:r>
            <a:endParaRPr lang="en-US" sz="3300" dirty="0"/>
          </a:p>
        </p:txBody>
      </p:sp>
      <p:pic>
        <p:nvPicPr>
          <p:cNvPr id="4" name="Image 0" descr="preencoded.png"/>
          <p:cNvPicPr>
            <a:picLocks noChangeAspect="1"/>
          </p:cNvPicPr>
          <p:nvPr/>
        </p:nvPicPr>
        <p:blipFill>
          <a:blip r:embed="rId3"/>
          <a:stretch>
            <a:fillRect/>
          </a:stretch>
        </p:blipFill>
        <p:spPr>
          <a:xfrm>
            <a:off x="793790" y="1714262"/>
            <a:ext cx="5826562" cy="5587722"/>
          </a:xfrm>
          <a:prstGeom prst="rect">
            <a:avLst/>
          </a:prstGeom>
        </p:spPr>
      </p:pic>
      <p:sp>
        <p:nvSpPr>
          <p:cNvPr id="5" name="Text 2"/>
          <p:cNvSpPr/>
          <p:nvPr/>
        </p:nvSpPr>
        <p:spPr>
          <a:xfrm>
            <a:off x="7530346" y="1675924"/>
            <a:ext cx="6313884" cy="1088708"/>
          </a:xfrm>
          <a:prstGeom prst="rect">
            <a:avLst/>
          </a:prstGeom>
          <a:noFill/>
          <a:ln/>
        </p:spPr>
        <p:txBody>
          <a:bodyPr wrap="square" lIns="0" tIns="0" rIns="0" bIns="0" rtlCol="0" anchor="t"/>
          <a:lstStyle/>
          <a:p>
            <a:pPr marL="342900" indent="-342900" algn="l">
              <a:lnSpc>
                <a:spcPts val="2100"/>
              </a:lnSpc>
              <a:buSzPct val="100000"/>
              <a:buChar char="•"/>
            </a:pPr>
            <a:r>
              <a:rPr lang="en-US" sz="1300" b="1" dirty="0">
                <a:solidFill>
                  <a:srgbClr val="E0D6DE"/>
                </a:solidFill>
                <a:latin typeface="Fira Sans" pitchFamily="34" charset="0"/>
                <a:ea typeface="Fira Sans" pitchFamily="34" charset="-122"/>
                <a:cs typeface="Fira Sans" pitchFamily="34" charset="-120"/>
              </a:rPr>
              <a:t>Edge‐Enabled Data Filtering</a:t>
            </a:r>
            <a:r>
              <a:rPr lang="en-US" sz="1300" dirty="0">
                <a:solidFill>
                  <a:srgbClr val="E0D6DE"/>
                </a:solidFill>
                <a:latin typeface="Fira Sans" pitchFamily="34" charset="0"/>
                <a:ea typeface="Fira Sans" pitchFamily="34" charset="-122"/>
                <a:cs typeface="Fira Sans" pitchFamily="34" charset="-120"/>
              </a:rPr>
              <a:t>: Modern frameworks place RFID readers and sensors in the shop‐floor's inventory and manufacturing areas, funneling raw data through a local edge server that cleans and aggregates before forwarding minimizing network load and latency.</a:t>
            </a:r>
            <a:endParaRPr lang="en-US" sz="1300" dirty="0"/>
          </a:p>
        </p:txBody>
      </p:sp>
      <p:sp>
        <p:nvSpPr>
          <p:cNvPr id="6" name="Text 3"/>
          <p:cNvSpPr/>
          <p:nvPr/>
        </p:nvSpPr>
        <p:spPr>
          <a:xfrm>
            <a:off x="7530346" y="3525626"/>
            <a:ext cx="6313884" cy="1404593"/>
          </a:xfrm>
          <a:prstGeom prst="rect">
            <a:avLst/>
          </a:prstGeom>
          <a:noFill/>
          <a:ln/>
        </p:spPr>
        <p:txBody>
          <a:bodyPr wrap="square" lIns="0" tIns="0" rIns="0" bIns="0" rtlCol="0" anchor="t"/>
          <a:lstStyle/>
          <a:p>
            <a:pPr marL="342900" indent="-342900" algn="l">
              <a:lnSpc>
                <a:spcPts val="2100"/>
              </a:lnSpc>
              <a:buSzPct val="100000"/>
              <a:buChar char="•"/>
            </a:pPr>
            <a:r>
              <a:rPr lang="en-US" sz="1300" b="1" dirty="0">
                <a:solidFill>
                  <a:srgbClr val="E0D6DE"/>
                </a:solidFill>
                <a:latin typeface="Fira Sans" pitchFamily="34" charset="0"/>
                <a:ea typeface="Fira Sans" pitchFamily="34" charset="-122"/>
                <a:cs typeface="Fira Sans" pitchFamily="34" charset="-120"/>
              </a:rPr>
              <a:t>Local Digital Twin</a:t>
            </a:r>
            <a:r>
              <a:rPr lang="en-US" sz="1300" dirty="0">
                <a:solidFill>
                  <a:srgbClr val="E0D6DE"/>
                </a:solidFill>
                <a:latin typeface="Fira Sans" pitchFamily="34" charset="0"/>
                <a:ea typeface="Fira Sans" pitchFamily="34" charset="-122"/>
                <a:cs typeface="Fira Sans" pitchFamily="34" charset="-120"/>
              </a:rPr>
              <a:t>: A virtual workshop mirroring every machine and AGV runs on the same edge infrastructure, continuously syncing with live status feeds to maintain an up-to-date model of production resources.</a:t>
            </a:r>
            <a:endParaRPr lang="en-US" sz="1300" dirty="0"/>
          </a:p>
        </p:txBody>
      </p:sp>
      <p:sp>
        <p:nvSpPr>
          <p:cNvPr id="7" name="Text 4"/>
          <p:cNvSpPr/>
          <p:nvPr/>
        </p:nvSpPr>
        <p:spPr>
          <a:xfrm>
            <a:off x="7530346" y="5081047"/>
            <a:ext cx="6313884" cy="1244339"/>
          </a:xfrm>
          <a:prstGeom prst="rect">
            <a:avLst/>
          </a:prstGeom>
          <a:noFill/>
          <a:ln/>
        </p:spPr>
        <p:txBody>
          <a:bodyPr wrap="square" lIns="0" tIns="0" rIns="0" bIns="0" rtlCol="0" anchor="t"/>
          <a:lstStyle/>
          <a:p>
            <a:pPr marL="342900" indent="-342900" algn="l">
              <a:lnSpc>
                <a:spcPts val="2100"/>
              </a:lnSpc>
              <a:buSzPct val="100000"/>
              <a:buChar char="•"/>
            </a:pPr>
            <a:r>
              <a:rPr lang="en-US" sz="1300" b="1" dirty="0">
                <a:solidFill>
                  <a:srgbClr val="E0D6DE"/>
                </a:solidFill>
                <a:latin typeface="Fira Sans" pitchFamily="34" charset="0"/>
                <a:ea typeface="Fira Sans" pitchFamily="34" charset="-122"/>
                <a:cs typeface="Fira Sans" pitchFamily="34" charset="-120"/>
              </a:rPr>
              <a:t>Real-Time Closed-Loop Scheduling</a:t>
            </a:r>
            <a:r>
              <a:rPr lang="en-US" sz="1300" dirty="0">
                <a:solidFill>
                  <a:srgbClr val="E0D6DE"/>
                </a:solidFill>
                <a:latin typeface="Fira Sans" pitchFamily="34" charset="0"/>
                <a:ea typeface="Fira Sans" pitchFamily="34" charset="-122"/>
                <a:cs typeface="Fira Sans" pitchFamily="34" charset="-120"/>
              </a:rPr>
              <a:t>: The digital twin hosts an intelligent scheduler at the edge recomputing job assignments and Gantt-style plans instantly whenever orders change or machines go down, then dispatching updated commands back to the floor.</a:t>
            </a:r>
            <a:endParaRPr lang="en-US" sz="1300" dirty="0"/>
          </a:p>
        </p:txBody>
      </p:sp>
      <p:sp>
        <p:nvSpPr>
          <p:cNvPr id="8" name="Text 5"/>
          <p:cNvSpPr/>
          <p:nvPr/>
        </p:nvSpPr>
        <p:spPr>
          <a:xfrm>
            <a:off x="7530346" y="7381188"/>
            <a:ext cx="6313884" cy="358218"/>
          </a:xfrm>
          <a:prstGeom prst="rect">
            <a:avLst/>
          </a:prstGeom>
          <a:noFill/>
          <a:ln/>
        </p:spPr>
        <p:txBody>
          <a:bodyPr wrap="none" lIns="0" tIns="0" rIns="0" bIns="0" rtlCol="0" anchor="t"/>
          <a:lstStyle/>
          <a:p>
            <a:pPr marL="0" indent="0" algn="r">
              <a:lnSpc>
                <a:spcPts val="2100"/>
              </a:lnSpc>
              <a:buNone/>
            </a:pPr>
            <a:r>
              <a:rPr lang="en-US" sz="1300" i="1" u="sng" dirty="0">
                <a:solidFill>
                  <a:srgbClr val="FA95AE"/>
                </a:solidFill>
                <a:latin typeface="Fira Sans" pitchFamily="34" charset="0"/>
                <a:ea typeface="Fira Sans" pitchFamily="34" charset="-122"/>
                <a:cs typeface="Fira Sans" pitchFamily="34" charset="-120"/>
                <a:hlinkClick r:id="rId4">
                  <a:extLst>
                    <a:ext uri="{A12FA001-AC4F-418D-AE19-62706E023703}">
                      <ahyp:hlinkClr xmlns:ahyp="http://schemas.microsoft.com/office/drawing/2018/hyperlinkcolor" val="tx"/>
                    </a:ext>
                  </a:extLst>
                </a:hlinkClick>
              </a:rPr>
              <a:t>www.sciencedirect.com</a:t>
            </a:r>
            <a:endParaRPr lang="en-US" sz="13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62996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A95AF"/>
                </a:solidFill>
                <a:latin typeface="Anton" pitchFamily="34" charset="0"/>
                <a:ea typeface="Anton" pitchFamily="34" charset="-122"/>
                <a:cs typeface="Anton" pitchFamily="34" charset="-120"/>
              </a:rPr>
              <a:t>BULLET PROOF TECH STACK</a:t>
            </a:r>
            <a:endParaRPr lang="en-US" sz="4450" dirty="0"/>
          </a:p>
        </p:txBody>
      </p:sp>
      <p:sp>
        <p:nvSpPr>
          <p:cNvPr id="3" name="Shape 1"/>
          <p:cNvSpPr/>
          <p:nvPr/>
        </p:nvSpPr>
        <p:spPr>
          <a:xfrm>
            <a:off x="793790" y="1792367"/>
            <a:ext cx="13042821" cy="5807154"/>
          </a:xfrm>
          <a:prstGeom prst="roundRect">
            <a:avLst>
              <a:gd name="adj" fmla="val 586"/>
            </a:avLst>
          </a:prstGeom>
          <a:noFill/>
          <a:ln w="7620">
            <a:solidFill>
              <a:srgbClr val="FFFFFF">
                <a:alpha val="24000"/>
              </a:srgbClr>
            </a:solidFill>
            <a:prstDash val="solid"/>
          </a:ln>
        </p:spPr>
      </p:sp>
      <p:sp>
        <p:nvSpPr>
          <p:cNvPr id="4" name="Shape 2"/>
          <p:cNvSpPr/>
          <p:nvPr/>
        </p:nvSpPr>
        <p:spPr>
          <a:xfrm>
            <a:off x="801410" y="1799987"/>
            <a:ext cx="13027581" cy="650319"/>
          </a:xfrm>
          <a:prstGeom prst="rect">
            <a:avLst/>
          </a:prstGeom>
          <a:solidFill>
            <a:srgbClr val="FFFFFF">
              <a:alpha val="4000"/>
            </a:srgbClr>
          </a:solidFill>
          <a:ln/>
        </p:spPr>
      </p:sp>
      <p:sp>
        <p:nvSpPr>
          <p:cNvPr id="5" name="Text 3"/>
          <p:cNvSpPr/>
          <p:nvPr/>
        </p:nvSpPr>
        <p:spPr>
          <a:xfrm>
            <a:off x="1028224" y="1943695"/>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Fira Sans" pitchFamily="34" charset="0"/>
                <a:ea typeface="Fira Sans" pitchFamily="34" charset="-122"/>
                <a:cs typeface="Fira Sans" pitchFamily="34" charset="-120"/>
              </a:rPr>
              <a:t>Component</a:t>
            </a:r>
            <a:endParaRPr lang="en-US" sz="1750" dirty="0"/>
          </a:p>
        </p:txBody>
      </p:sp>
      <p:sp>
        <p:nvSpPr>
          <p:cNvPr id="6" name="Text 4"/>
          <p:cNvSpPr/>
          <p:nvPr/>
        </p:nvSpPr>
        <p:spPr>
          <a:xfrm>
            <a:off x="7545824" y="1943695"/>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Fira Sans" pitchFamily="34" charset="0"/>
                <a:ea typeface="Fira Sans" pitchFamily="34" charset="-122"/>
                <a:cs typeface="Fira Sans" pitchFamily="34" charset="-120"/>
              </a:rPr>
              <a:t>Details</a:t>
            </a:r>
            <a:endParaRPr lang="en-US" sz="1750" dirty="0"/>
          </a:p>
        </p:txBody>
      </p:sp>
      <p:sp>
        <p:nvSpPr>
          <p:cNvPr id="7" name="Shape 5"/>
          <p:cNvSpPr/>
          <p:nvPr/>
        </p:nvSpPr>
        <p:spPr>
          <a:xfrm>
            <a:off x="801410" y="2450306"/>
            <a:ext cx="13027581" cy="1013222"/>
          </a:xfrm>
          <a:prstGeom prst="rect">
            <a:avLst/>
          </a:prstGeom>
          <a:solidFill>
            <a:srgbClr val="000000">
              <a:alpha val="4000"/>
            </a:srgbClr>
          </a:solidFill>
          <a:ln/>
        </p:spPr>
      </p:sp>
      <p:sp>
        <p:nvSpPr>
          <p:cNvPr id="8" name="Text 6"/>
          <p:cNvSpPr/>
          <p:nvPr/>
        </p:nvSpPr>
        <p:spPr>
          <a:xfrm>
            <a:off x="1028224" y="2594015"/>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Fira Sans" pitchFamily="34" charset="0"/>
                <a:ea typeface="Fira Sans" pitchFamily="34" charset="-122"/>
                <a:cs typeface="Fira Sans" pitchFamily="34" charset="-120"/>
              </a:rPr>
              <a:t>1. Core Runtime &amp; Language</a:t>
            </a:r>
            <a:endParaRPr lang="en-US" sz="1750" dirty="0"/>
          </a:p>
        </p:txBody>
      </p:sp>
      <p:sp>
        <p:nvSpPr>
          <p:cNvPr id="9" name="Text 7"/>
          <p:cNvSpPr/>
          <p:nvPr/>
        </p:nvSpPr>
        <p:spPr>
          <a:xfrm>
            <a:off x="7545824" y="2594015"/>
            <a:ext cx="6056352"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Fira Sans" pitchFamily="34" charset="0"/>
                <a:ea typeface="Fira Sans" pitchFamily="34" charset="-122"/>
                <a:cs typeface="Fira Sans" pitchFamily="34" charset="-120"/>
              </a:rPr>
              <a:t>Python • Scheduler logic – paho-mqtt (MQTT client) – DEAP or PyGAD (Algorithm)</a:t>
            </a:r>
            <a:endParaRPr lang="en-US" sz="1750" dirty="0"/>
          </a:p>
        </p:txBody>
      </p:sp>
      <p:sp>
        <p:nvSpPr>
          <p:cNvPr id="10" name="Shape 8"/>
          <p:cNvSpPr/>
          <p:nvPr/>
        </p:nvSpPr>
        <p:spPr>
          <a:xfrm>
            <a:off x="801410" y="3463528"/>
            <a:ext cx="13027581" cy="1376124"/>
          </a:xfrm>
          <a:prstGeom prst="rect">
            <a:avLst/>
          </a:prstGeom>
          <a:solidFill>
            <a:srgbClr val="FFFFFF">
              <a:alpha val="4000"/>
            </a:srgbClr>
          </a:solidFill>
          <a:ln/>
        </p:spPr>
      </p:sp>
      <p:sp>
        <p:nvSpPr>
          <p:cNvPr id="11" name="Text 9"/>
          <p:cNvSpPr/>
          <p:nvPr/>
        </p:nvSpPr>
        <p:spPr>
          <a:xfrm>
            <a:off x="1028224" y="3607237"/>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Fira Sans" pitchFamily="34" charset="0"/>
                <a:ea typeface="Fira Sans" pitchFamily="34" charset="-122"/>
                <a:cs typeface="Fira Sans" pitchFamily="34" charset="-120"/>
              </a:rPr>
              <a:t>2. Messaging &amp; Communication</a:t>
            </a:r>
            <a:endParaRPr lang="en-US" sz="1750" dirty="0"/>
          </a:p>
        </p:txBody>
      </p:sp>
      <p:sp>
        <p:nvSpPr>
          <p:cNvPr id="12" name="Text 10"/>
          <p:cNvSpPr/>
          <p:nvPr/>
        </p:nvSpPr>
        <p:spPr>
          <a:xfrm>
            <a:off x="7545824" y="3607237"/>
            <a:ext cx="6056352"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Fira Sans" pitchFamily="34" charset="0"/>
                <a:ea typeface="Fira Sans" pitchFamily="34" charset="-122"/>
                <a:cs typeface="Fira Sans" pitchFamily="34" charset="-120"/>
              </a:rPr>
              <a:t>MQTT Protocol• Broker: Eclipse Mosquitto (local)• Topics:– machines/&lt;ID&gt;/command → dispatch jobs– machines/&lt;ID&gt;/status , /done → feedback</a:t>
            </a:r>
            <a:endParaRPr lang="en-US" sz="1750" dirty="0"/>
          </a:p>
        </p:txBody>
      </p:sp>
      <p:sp>
        <p:nvSpPr>
          <p:cNvPr id="13" name="Shape 11"/>
          <p:cNvSpPr/>
          <p:nvPr/>
        </p:nvSpPr>
        <p:spPr>
          <a:xfrm>
            <a:off x="801410" y="4839653"/>
            <a:ext cx="13027581" cy="1739027"/>
          </a:xfrm>
          <a:prstGeom prst="rect">
            <a:avLst/>
          </a:prstGeom>
          <a:solidFill>
            <a:srgbClr val="000000">
              <a:alpha val="4000"/>
            </a:srgbClr>
          </a:solidFill>
          <a:ln/>
        </p:spPr>
      </p:sp>
      <p:sp>
        <p:nvSpPr>
          <p:cNvPr id="14" name="Text 12"/>
          <p:cNvSpPr/>
          <p:nvPr/>
        </p:nvSpPr>
        <p:spPr>
          <a:xfrm>
            <a:off x="1028224" y="4983361"/>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Fira Sans" pitchFamily="34" charset="0"/>
                <a:ea typeface="Fira Sans" pitchFamily="34" charset="-122"/>
                <a:cs typeface="Fira Sans" pitchFamily="34" charset="-120"/>
              </a:rPr>
              <a:t>3. Edge Compute &amp; Infrastructure</a:t>
            </a:r>
            <a:endParaRPr lang="en-US" sz="1750" dirty="0"/>
          </a:p>
        </p:txBody>
      </p:sp>
      <p:sp>
        <p:nvSpPr>
          <p:cNvPr id="15" name="Text 13"/>
          <p:cNvSpPr/>
          <p:nvPr/>
        </p:nvSpPr>
        <p:spPr>
          <a:xfrm>
            <a:off x="7545824" y="4983361"/>
            <a:ext cx="6056352" cy="1451610"/>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Fira Sans" pitchFamily="34" charset="0"/>
                <a:ea typeface="Fira Sans" pitchFamily="34" charset="-122"/>
                <a:cs typeface="Fira Sans" pitchFamily="34" charset="-120"/>
              </a:rPr>
              <a:t>Edge Server (Host PC or Docker)• Runs:– MQTT broker– Python scheduler service– Machine simulator processes</a:t>
            </a:r>
            <a:endParaRPr lang="en-US" sz="1750" dirty="0"/>
          </a:p>
        </p:txBody>
      </p:sp>
      <p:sp>
        <p:nvSpPr>
          <p:cNvPr id="16" name="Shape 14"/>
          <p:cNvSpPr/>
          <p:nvPr/>
        </p:nvSpPr>
        <p:spPr>
          <a:xfrm>
            <a:off x="801410" y="6578679"/>
            <a:ext cx="13027581" cy="1013222"/>
          </a:xfrm>
          <a:prstGeom prst="rect">
            <a:avLst/>
          </a:prstGeom>
          <a:solidFill>
            <a:srgbClr val="FFFFFF">
              <a:alpha val="4000"/>
            </a:srgbClr>
          </a:solidFill>
          <a:ln/>
        </p:spPr>
      </p:sp>
      <p:sp>
        <p:nvSpPr>
          <p:cNvPr id="17" name="Text 15"/>
          <p:cNvSpPr/>
          <p:nvPr/>
        </p:nvSpPr>
        <p:spPr>
          <a:xfrm>
            <a:off x="1028224" y="6722388"/>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Fira Sans" pitchFamily="34" charset="0"/>
                <a:ea typeface="Fira Sans" pitchFamily="34" charset="-122"/>
                <a:cs typeface="Fira Sans" pitchFamily="34" charset="-120"/>
              </a:rPr>
              <a:t>4. Front-End Dashboard</a:t>
            </a:r>
            <a:endParaRPr lang="en-US" sz="1750" dirty="0"/>
          </a:p>
        </p:txBody>
      </p:sp>
      <p:sp>
        <p:nvSpPr>
          <p:cNvPr id="18" name="Text 16"/>
          <p:cNvSpPr/>
          <p:nvPr/>
        </p:nvSpPr>
        <p:spPr>
          <a:xfrm>
            <a:off x="7545824" y="6722388"/>
            <a:ext cx="6056352"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Fira Sans" pitchFamily="34" charset="0"/>
                <a:ea typeface="Fira Sans" pitchFamily="34" charset="-122"/>
                <a:cs typeface="Fira Sans" pitchFamily="34" charset="-120"/>
              </a:rPr>
              <a:t>Node-RED + Dashboard UI• Rapid MQTT integration•Widgets for machine status, job-queue, control buttons</a:t>
            </a:r>
            <a:endParaRPr lang="en-US" sz="1750" dirty="0"/>
          </a:p>
        </p:txBody>
      </p:sp>
      <p:pic>
        <p:nvPicPr>
          <p:cNvPr id="20" name="Picture 19">
            <a:extLst>
              <a:ext uri="{FF2B5EF4-FFF2-40B4-BE49-F238E27FC236}">
                <a16:creationId xmlns:a16="http://schemas.microsoft.com/office/drawing/2014/main" id="{5069A515-12D3-3653-1128-D168A819FD11}"/>
              </a:ext>
            </a:extLst>
          </p:cNvPr>
          <p:cNvPicPr>
            <a:picLocks noChangeAspect="1"/>
          </p:cNvPicPr>
          <p:nvPr/>
        </p:nvPicPr>
        <p:blipFill>
          <a:blip r:embed="rId3"/>
          <a:stretch>
            <a:fillRect/>
          </a:stretch>
        </p:blipFill>
        <p:spPr>
          <a:xfrm>
            <a:off x="12506029" y="7664306"/>
            <a:ext cx="2124371" cy="49536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93790" y="1657659"/>
            <a:ext cx="5670590" cy="884396"/>
          </a:xfrm>
          <a:prstGeom prst="rect">
            <a:avLst/>
          </a:prstGeom>
          <a:noFill/>
          <a:ln/>
        </p:spPr>
        <p:txBody>
          <a:bodyPr wrap="none" lIns="0" tIns="0" rIns="0" bIns="0" rtlCol="0" anchor="t"/>
          <a:lstStyle/>
          <a:p>
            <a:pPr marL="0" indent="0" algn="l">
              <a:lnSpc>
                <a:spcPts val="5550"/>
              </a:lnSpc>
              <a:buNone/>
            </a:pPr>
            <a:r>
              <a:rPr lang="en-US" sz="4450" dirty="0">
                <a:solidFill>
                  <a:srgbClr val="FA95AF"/>
                </a:solidFill>
                <a:latin typeface="Anton" pitchFamily="34" charset="0"/>
                <a:ea typeface="Anton" pitchFamily="34" charset="-122"/>
                <a:cs typeface="Anton" pitchFamily="34" charset="-120"/>
              </a:rPr>
              <a:t>Why This Stack?</a:t>
            </a:r>
            <a:endParaRPr lang="en-US" sz="4450" dirty="0"/>
          </a:p>
        </p:txBody>
      </p:sp>
      <p:sp>
        <p:nvSpPr>
          <p:cNvPr id="3" name="Text 1"/>
          <p:cNvSpPr/>
          <p:nvPr/>
        </p:nvSpPr>
        <p:spPr>
          <a:xfrm>
            <a:off x="793790" y="2799762"/>
            <a:ext cx="13042821" cy="527900"/>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Simplicity &amp; Speed: Python &amp; Node-RED minimize boilerplate</a:t>
            </a:r>
            <a:endParaRPr lang="en-US" sz="1750" dirty="0"/>
          </a:p>
        </p:txBody>
      </p:sp>
      <p:sp>
        <p:nvSpPr>
          <p:cNvPr id="4" name="Text 2"/>
          <p:cNvSpPr/>
          <p:nvPr/>
        </p:nvSpPr>
        <p:spPr>
          <a:xfrm>
            <a:off x="793790" y="3680652"/>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Real-Time: MQTT + edge compute ⇒ low latency</a:t>
            </a:r>
            <a:endParaRPr lang="en-US" sz="1750" dirty="0"/>
          </a:p>
        </p:txBody>
      </p:sp>
      <p:sp>
        <p:nvSpPr>
          <p:cNvPr id="5" name="Text 3"/>
          <p:cNvSpPr/>
          <p:nvPr/>
        </p:nvSpPr>
        <p:spPr>
          <a:xfrm>
            <a:off x="793790" y="4440569"/>
            <a:ext cx="13042821" cy="470796"/>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Scalable: Modular components can be expanded or swapped out</a:t>
            </a:r>
            <a:endParaRPr lang="en-US" sz="1750" dirty="0"/>
          </a:p>
        </p:txBody>
      </p:sp>
      <p:sp>
        <p:nvSpPr>
          <p:cNvPr id="6" name="Text 4"/>
          <p:cNvSpPr/>
          <p:nvPr/>
        </p:nvSpPr>
        <p:spPr>
          <a:xfrm>
            <a:off x="793790" y="5156462"/>
            <a:ext cx="13042821" cy="527901"/>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Prototyping: All tools run on a standard PC; no special hardware required</a:t>
            </a:r>
            <a:endParaRPr lang="en-US" sz="1750" dirty="0"/>
          </a:p>
        </p:txBody>
      </p:sp>
      <p:pic>
        <p:nvPicPr>
          <p:cNvPr id="8" name="Picture 7">
            <a:extLst>
              <a:ext uri="{FF2B5EF4-FFF2-40B4-BE49-F238E27FC236}">
                <a16:creationId xmlns:a16="http://schemas.microsoft.com/office/drawing/2014/main" id="{D03B5F9D-5301-4DF4-DE8A-7FE2694A7285}"/>
              </a:ext>
            </a:extLst>
          </p:cNvPr>
          <p:cNvPicPr>
            <a:picLocks noChangeAspect="1"/>
          </p:cNvPicPr>
          <p:nvPr/>
        </p:nvPicPr>
        <p:blipFill>
          <a:blip r:embed="rId3"/>
          <a:stretch>
            <a:fillRect/>
          </a:stretch>
        </p:blipFill>
        <p:spPr>
          <a:xfrm>
            <a:off x="12506029" y="7734231"/>
            <a:ext cx="2124371" cy="49536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80000"/>
            </a:srgbClr>
          </a:solidFill>
          <a:ln/>
        </p:spPr>
      </p:sp>
      <p:sp>
        <p:nvSpPr>
          <p:cNvPr id="4" name="Text 1"/>
          <p:cNvSpPr/>
          <p:nvPr/>
        </p:nvSpPr>
        <p:spPr>
          <a:xfrm>
            <a:off x="793790" y="1282046"/>
            <a:ext cx="5918954" cy="942680"/>
          </a:xfrm>
          <a:prstGeom prst="rect">
            <a:avLst/>
          </a:prstGeom>
          <a:noFill/>
          <a:ln/>
        </p:spPr>
        <p:txBody>
          <a:bodyPr wrap="none" lIns="0" tIns="0" rIns="0" bIns="0" rtlCol="0" anchor="t"/>
          <a:lstStyle/>
          <a:p>
            <a:pPr marL="0" indent="0" algn="l">
              <a:lnSpc>
                <a:spcPts val="5550"/>
              </a:lnSpc>
              <a:buNone/>
            </a:pPr>
            <a:r>
              <a:rPr lang="en-US" sz="4450" dirty="0">
                <a:solidFill>
                  <a:srgbClr val="FA95AF"/>
                </a:solidFill>
                <a:latin typeface="Anton" pitchFamily="34" charset="0"/>
                <a:ea typeface="Anton" pitchFamily="34" charset="-122"/>
                <a:cs typeface="Anton" pitchFamily="34" charset="-120"/>
              </a:rPr>
              <a:t>STRATEGY MOVING FORWARD</a:t>
            </a:r>
            <a:endParaRPr lang="en-US" sz="4450" dirty="0"/>
          </a:p>
        </p:txBody>
      </p:sp>
      <p:sp>
        <p:nvSpPr>
          <p:cNvPr id="5" name="Text 2"/>
          <p:cNvSpPr/>
          <p:nvPr/>
        </p:nvSpPr>
        <p:spPr>
          <a:xfrm>
            <a:off x="793790" y="2304022"/>
            <a:ext cx="13042821" cy="521332"/>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dirty="0">
                <a:solidFill>
                  <a:srgbClr val="E0D6DE"/>
                </a:solidFill>
                <a:latin typeface="Fira Sans" pitchFamily="34" charset="0"/>
                <a:ea typeface="Fira Sans" pitchFamily="34" charset="-122"/>
                <a:cs typeface="Fira Sans" pitchFamily="34" charset="-120"/>
              </a:rPr>
              <a:t>Setup: Install Python, MQTT broker, Node-RED, and libs.</a:t>
            </a:r>
            <a:endParaRPr lang="en-US" sz="1750" dirty="0"/>
          </a:p>
        </p:txBody>
      </p:sp>
      <p:sp>
        <p:nvSpPr>
          <p:cNvPr id="6" name="Text 3"/>
          <p:cNvSpPr/>
          <p:nvPr/>
        </p:nvSpPr>
        <p:spPr>
          <a:xfrm>
            <a:off x="793790" y="3176834"/>
            <a:ext cx="13042821" cy="518474"/>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dirty="0">
                <a:solidFill>
                  <a:srgbClr val="E0D6DE"/>
                </a:solidFill>
                <a:latin typeface="Fira Sans" pitchFamily="34" charset="0"/>
                <a:ea typeface="Fira Sans" pitchFamily="34" charset="-122"/>
                <a:cs typeface="Fira Sans" pitchFamily="34" charset="-120"/>
              </a:rPr>
              <a:t>Core: Code machine simulators ;test standalone.</a:t>
            </a:r>
            <a:endParaRPr lang="en-US" sz="1750" dirty="0"/>
          </a:p>
        </p:txBody>
      </p:sp>
      <p:sp>
        <p:nvSpPr>
          <p:cNvPr id="7" name="Text 4"/>
          <p:cNvSpPr/>
          <p:nvPr/>
        </p:nvSpPr>
        <p:spPr>
          <a:xfrm>
            <a:off x="793790" y="4112077"/>
            <a:ext cx="13042821" cy="712455"/>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dirty="0">
                <a:solidFill>
                  <a:srgbClr val="E0D6DE"/>
                </a:solidFill>
                <a:latin typeface="Fira Sans" pitchFamily="34" charset="0"/>
                <a:ea typeface="Fira Sans" pitchFamily="34" charset="-122"/>
                <a:cs typeface="Fira Sans" pitchFamily="34" charset="-120"/>
              </a:rPr>
              <a:t>Integrate: Scheduler machines via MQTT; dispatch on events.</a:t>
            </a:r>
            <a:endParaRPr lang="en-US" sz="1750" dirty="0"/>
          </a:p>
        </p:txBody>
      </p:sp>
      <p:sp>
        <p:nvSpPr>
          <p:cNvPr id="8" name="Text 5"/>
          <p:cNvSpPr/>
          <p:nvPr/>
        </p:nvSpPr>
        <p:spPr>
          <a:xfrm>
            <a:off x="793790" y="5086015"/>
            <a:ext cx="13042821" cy="600629"/>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dirty="0">
                <a:solidFill>
                  <a:srgbClr val="E0D6DE"/>
                </a:solidFill>
                <a:latin typeface="Fira Sans" pitchFamily="34" charset="0"/>
                <a:ea typeface="Fira Sans" pitchFamily="34" charset="-122"/>
                <a:cs typeface="Fira Sans" pitchFamily="34" charset="-120"/>
              </a:rPr>
              <a:t>Dashboard: Build Node-RED UI for status, job injection, controls.</a:t>
            </a:r>
            <a:endParaRPr lang="en-US" sz="1750" dirty="0"/>
          </a:p>
        </p:txBody>
      </p:sp>
      <p:sp>
        <p:nvSpPr>
          <p:cNvPr id="9" name="Text 6"/>
          <p:cNvSpPr/>
          <p:nvPr/>
        </p:nvSpPr>
        <p:spPr>
          <a:xfrm>
            <a:off x="793790" y="6215239"/>
            <a:ext cx="13042821" cy="496645"/>
          </a:xfrm>
          <a:prstGeom prst="rect">
            <a:avLst/>
          </a:prstGeom>
          <a:noFill/>
          <a:ln/>
        </p:spPr>
        <p:txBody>
          <a:bodyPr wrap="none" lIns="0" tIns="0" rIns="0" bIns="0" rtlCol="0" anchor="t"/>
          <a:lstStyle/>
          <a:p>
            <a:pPr marL="342900" indent="-342900" algn="l">
              <a:lnSpc>
                <a:spcPts val="2850"/>
              </a:lnSpc>
              <a:buSzPct val="100000"/>
              <a:buFont typeface="+mj-lt"/>
              <a:buAutoNum type="arabicPeriod" startAt="5"/>
            </a:pPr>
            <a:r>
              <a:rPr lang="en-US" sz="1750" dirty="0">
                <a:solidFill>
                  <a:srgbClr val="E0D6DE"/>
                </a:solidFill>
                <a:latin typeface="Fira Sans" pitchFamily="34" charset="0"/>
                <a:ea typeface="Fira Sans" pitchFamily="34" charset="-122"/>
                <a:cs typeface="Fira Sans" pitchFamily="34" charset="-120"/>
              </a:rPr>
              <a:t>Test &amp; Tune: Run scenarios, measure latency, adjust GA parameters.</a:t>
            </a:r>
            <a:endParaRPr lang="en-US" sz="1750" dirty="0"/>
          </a:p>
        </p:txBody>
      </p:sp>
      <p:pic>
        <p:nvPicPr>
          <p:cNvPr id="11" name="Picture 10">
            <a:extLst>
              <a:ext uri="{FF2B5EF4-FFF2-40B4-BE49-F238E27FC236}">
                <a16:creationId xmlns:a16="http://schemas.microsoft.com/office/drawing/2014/main" id="{B4F58319-D5D1-4771-4E47-86E678C488EC}"/>
              </a:ext>
            </a:extLst>
          </p:cNvPr>
          <p:cNvPicPr>
            <a:picLocks noChangeAspect="1"/>
          </p:cNvPicPr>
          <p:nvPr/>
        </p:nvPicPr>
        <p:blipFill>
          <a:blip r:embed="rId4"/>
          <a:stretch>
            <a:fillRect/>
          </a:stretch>
        </p:blipFill>
        <p:spPr>
          <a:xfrm>
            <a:off x="12395631" y="7685822"/>
            <a:ext cx="2124371" cy="49536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30000"/>
          </a:solidFill>
          <a:ln/>
        </p:spPr>
      </p:sp>
      <p:sp>
        <p:nvSpPr>
          <p:cNvPr id="3" name="Text 1"/>
          <p:cNvSpPr/>
          <p:nvPr/>
        </p:nvSpPr>
        <p:spPr>
          <a:xfrm>
            <a:off x="793790" y="1338607"/>
            <a:ext cx="5670590" cy="895546"/>
          </a:xfrm>
          <a:prstGeom prst="rect">
            <a:avLst/>
          </a:prstGeom>
          <a:noFill/>
          <a:ln/>
        </p:spPr>
        <p:txBody>
          <a:bodyPr wrap="none" lIns="0" tIns="0" rIns="0" bIns="0" rtlCol="0" anchor="t"/>
          <a:lstStyle/>
          <a:p>
            <a:pPr marL="0" indent="0" algn="l">
              <a:lnSpc>
                <a:spcPts val="5550"/>
              </a:lnSpc>
              <a:buNone/>
            </a:pPr>
            <a:r>
              <a:rPr lang="en-US" sz="4450" dirty="0">
                <a:solidFill>
                  <a:srgbClr val="FA95AF"/>
                </a:solidFill>
                <a:latin typeface="Anton" pitchFamily="34" charset="0"/>
                <a:ea typeface="Anton" pitchFamily="34" charset="-122"/>
                <a:cs typeface="Anton" pitchFamily="34" charset="-120"/>
              </a:rPr>
              <a:t>WORK SPLIT</a:t>
            </a:r>
            <a:endParaRPr lang="en-US" sz="4450" dirty="0"/>
          </a:p>
        </p:txBody>
      </p:sp>
      <p:sp>
        <p:nvSpPr>
          <p:cNvPr id="4" name="Text 2"/>
          <p:cNvSpPr/>
          <p:nvPr/>
        </p:nvSpPr>
        <p:spPr>
          <a:xfrm>
            <a:off x="793790" y="2479250"/>
            <a:ext cx="13042821" cy="509047"/>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dirty="0">
                <a:solidFill>
                  <a:srgbClr val="E0D6DE"/>
                </a:solidFill>
                <a:latin typeface="Fira Sans" pitchFamily="34" charset="0"/>
                <a:ea typeface="Fira Sans" pitchFamily="34" charset="-122"/>
                <a:cs typeface="Fira Sans" pitchFamily="34" charset="-120"/>
              </a:rPr>
              <a:t>Dhrusheek - MQTT Broker setup, Simulator Code</a:t>
            </a:r>
            <a:endParaRPr lang="en-US" sz="1750" dirty="0"/>
          </a:p>
        </p:txBody>
      </p:sp>
      <p:sp>
        <p:nvSpPr>
          <p:cNvPr id="5" name="Text 3"/>
          <p:cNvSpPr/>
          <p:nvPr/>
        </p:nvSpPr>
        <p:spPr>
          <a:xfrm>
            <a:off x="793790" y="3233394"/>
            <a:ext cx="13042821" cy="480767"/>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dirty="0">
                <a:solidFill>
                  <a:srgbClr val="E0D6DE"/>
                </a:solidFill>
                <a:latin typeface="Fira Sans" pitchFamily="34" charset="0"/>
                <a:ea typeface="Fira Sans" pitchFamily="34" charset="-122"/>
                <a:cs typeface="Fira Sans" pitchFamily="34" charset="-120"/>
              </a:rPr>
              <a:t>Sreepathy- Integration of DQN to Job Scheduling Algorithm</a:t>
            </a:r>
            <a:endParaRPr lang="en-US" sz="1750" dirty="0"/>
          </a:p>
        </p:txBody>
      </p:sp>
      <p:sp>
        <p:nvSpPr>
          <p:cNvPr id="6" name="Text 4"/>
          <p:cNvSpPr/>
          <p:nvPr/>
        </p:nvSpPr>
        <p:spPr>
          <a:xfrm>
            <a:off x="793790" y="3959259"/>
            <a:ext cx="13042821" cy="435994"/>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dirty="0">
                <a:solidFill>
                  <a:srgbClr val="E0D6DE"/>
                </a:solidFill>
                <a:latin typeface="Fira Sans" pitchFamily="34" charset="0"/>
                <a:ea typeface="Fira Sans" pitchFamily="34" charset="-122"/>
                <a:cs typeface="Fira Sans" pitchFamily="34" charset="-120"/>
              </a:rPr>
              <a:t>Thilagan - Setup of Edge nodes with data filtering to be interpreted</a:t>
            </a:r>
            <a:endParaRPr lang="en-US" sz="1750" dirty="0"/>
          </a:p>
        </p:txBody>
      </p:sp>
      <p:sp>
        <p:nvSpPr>
          <p:cNvPr id="7" name="Text 5"/>
          <p:cNvSpPr/>
          <p:nvPr/>
        </p:nvSpPr>
        <p:spPr>
          <a:xfrm>
            <a:off x="793790" y="4640352"/>
            <a:ext cx="13042821" cy="450122"/>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dirty="0">
                <a:solidFill>
                  <a:srgbClr val="E0D6DE"/>
                </a:solidFill>
                <a:latin typeface="Fira Sans" pitchFamily="34" charset="0"/>
                <a:ea typeface="Fira Sans" pitchFamily="34" charset="-122"/>
                <a:cs typeface="Fira Sans" pitchFamily="34" charset="-120"/>
              </a:rPr>
              <a:t>Preethi- Dashboard and Data visualisation of simulated results</a:t>
            </a:r>
            <a:endParaRPr lang="en-US" sz="17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30000"/>
          </a:solidFill>
          <a:ln/>
        </p:spPr>
      </p:sp>
      <p:sp>
        <p:nvSpPr>
          <p:cNvPr id="3" name="Text 1"/>
          <p:cNvSpPr/>
          <p:nvPr/>
        </p:nvSpPr>
        <p:spPr>
          <a:xfrm>
            <a:off x="793790" y="3051572"/>
            <a:ext cx="13042821" cy="2126456"/>
          </a:xfrm>
          <a:prstGeom prst="rect">
            <a:avLst/>
          </a:prstGeom>
          <a:noFill/>
          <a:ln/>
        </p:spPr>
        <p:txBody>
          <a:bodyPr wrap="none" lIns="0" tIns="0" rIns="0" bIns="0" rtlCol="0" anchor="t"/>
          <a:lstStyle/>
          <a:p>
            <a:pPr marL="0" indent="0" algn="ctr">
              <a:lnSpc>
                <a:spcPts val="16700"/>
              </a:lnSpc>
              <a:buNone/>
            </a:pPr>
            <a:r>
              <a:rPr lang="en-US" sz="13350" dirty="0">
                <a:solidFill>
                  <a:srgbClr val="FA95AF"/>
                </a:solidFill>
                <a:latin typeface="Anton" pitchFamily="34" charset="0"/>
                <a:ea typeface="Anton" pitchFamily="34" charset="-122"/>
                <a:cs typeface="Anton" pitchFamily="34" charset="-120"/>
              </a:rPr>
              <a:t>THANK YOU!</a:t>
            </a:r>
            <a:endParaRPr lang="en-US" sz="13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9144000" y="0"/>
            <a:ext cx="5486400" cy="8229600"/>
          </a:xfrm>
          <a:prstGeom prst="rect">
            <a:avLst/>
          </a:prstGeom>
          <a:solidFill>
            <a:srgbClr val="DFDFE0"/>
          </a:solidFill>
          <a:ln/>
        </p:spPr>
      </p:sp>
      <p:sp>
        <p:nvSpPr>
          <p:cNvPr id="4" name="Text 1"/>
          <p:cNvSpPr/>
          <p:nvPr/>
        </p:nvSpPr>
        <p:spPr>
          <a:xfrm>
            <a:off x="793790" y="2320171"/>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A95AF"/>
                </a:solidFill>
                <a:latin typeface="Anton" pitchFamily="34" charset="0"/>
                <a:ea typeface="Anton" pitchFamily="34" charset="-122"/>
                <a:cs typeface="Anton" pitchFamily="34" charset="-120"/>
              </a:rPr>
              <a:t>PROBLEM STATEMENT</a:t>
            </a:r>
            <a:endParaRPr lang="en-US" sz="4450" dirty="0"/>
          </a:p>
        </p:txBody>
      </p:sp>
      <p:sp>
        <p:nvSpPr>
          <p:cNvPr id="5" name="Text 2"/>
          <p:cNvSpPr/>
          <p:nvPr/>
        </p:nvSpPr>
        <p:spPr>
          <a:xfrm>
            <a:off x="793790" y="3369112"/>
            <a:ext cx="7556421" cy="254031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Fira Sans" pitchFamily="34" charset="0"/>
                <a:ea typeface="Fira Sans" pitchFamily="34" charset="-122"/>
                <a:cs typeface="Fira Sans" pitchFamily="34" charset="-120"/>
              </a:rPr>
              <a:t>In a fixed production line, scheduling is relatively simple because products always follow the same sequence of machines. But in a flexible job shop like ours, where jobs can take different routes and disturbances such as rush orders or machine breakdowns are common, scheduling becomes far more complex. Traditional static or cloud-based methods are too slow and unstable. That's why we need real-time scheduling, making this an edge problem</a:t>
            </a:r>
            <a:endParaRPr lang="en-US" sz="1750" dirty="0"/>
          </a:p>
        </p:txBody>
      </p:sp>
      <p:sp>
        <p:nvSpPr>
          <p:cNvPr id="7" name="TextBox 6">
            <a:extLst>
              <a:ext uri="{FF2B5EF4-FFF2-40B4-BE49-F238E27FC236}">
                <a16:creationId xmlns:a16="http://schemas.microsoft.com/office/drawing/2014/main" id="{B824574A-67F2-CAFB-A157-395F8FD7E637}"/>
              </a:ext>
            </a:extLst>
          </p:cNvPr>
          <p:cNvSpPr txBox="1"/>
          <p:nvPr/>
        </p:nvSpPr>
        <p:spPr>
          <a:xfrm>
            <a:off x="3679115" y="3671950"/>
            <a:ext cx="7358230" cy="369332"/>
          </a:xfrm>
          <a:prstGeom prst="rect">
            <a:avLst/>
          </a:prstGeom>
          <a:noFill/>
        </p:spPr>
        <p:txBody>
          <a:bodyPr wrap="square">
            <a:spAutoFit/>
          </a:bodyPr>
          <a:lstStyle/>
          <a:p>
            <a:endParaRPr lang="en-IN" dirty="0"/>
          </a:p>
        </p:txBody>
      </p:sp>
      <p:pic>
        <p:nvPicPr>
          <p:cNvPr id="14" name="Picture 13">
            <a:extLst>
              <a:ext uri="{FF2B5EF4-FFF2-40B4-BE49-F238E27FC236}">
                <a16:creationId xmlns:a16="http://schemas.microsoft.com/office/drawing/2014/main" id="{8F9E1F26-0EC4-98CB-A829-C730E6D3EA4C}"/>
              </a:ext>
            </a:extLst>
          </p:cNvPr>
          <p:cNvPicPr>
            <a:picLocks noChangeAspect="1"/>
          </p:cNvPicPr>
          <p:nvPr/>
        </p:nvPicPr>
        <p:blipFill>
          <a:blip r:embed="rId3"/>
          <a:stretch>
            <a:fillRect/>
          </a:stretch>
        </p:blipFill>
        <p:spPr>
          <a:xfrm>
            <a:off x="9144001" y="-35948"/>
            <a:ext cx="5486400" cy="838388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18854"/>
            <a:ext cx="14630400" cy="8229600"/>
          </a:xfrm>
          <a:prstGeom prst="rect">
            <a:avLst/>
          </a:prstGeom>
          <a:solidFill>
            <a:srgbClr val="030000"/>
          </a:solidFill>
          <a:ln/>
        </p:spPr>
      </p:sp>
      <p:sp>
        <p:nvSpPr>
          <p:cNvPr id="3" name="Text 1"/>
          <p:cNvSpPr/>
          <p:nvPr/>
        </p:nvSpPr>
        <p:spPr>
          <a:xfrm>
            <a:off x="793790" y="848413"/>
            <a:ext cx="5670590" cy="1800848"/>
          </a:xfrm>
          <a:prstGeom prst="rect">
            <a:avLst/>
          </a:prstGeom>
          <a:noFill/>
          <a:ln/>
        </p:spPr>
        <p:txBody>
          <a:bodyPr wrap="none" lIns="0" tIns="0" rIns="0" bIns="0" rtlCol="0" anchor="t"/>
          <a:lstStyle/>
          <a:p>
            <a:pPr marL="0" indent="0" algn="l">
              <a:lnSpc>
                <a:spcPts val="5550"/>
              </a:lnSpc>
              <a:buNone/>
            </a:pPr>
            <a:r>
              <a:rPr lang="en-US" sz="4450" dirty="0">
                <a:solidFill>
                  <a:srgbClr val="FA95AF"/>
                </a:solidFill>
                <a:latin typeface="Anton" pitchFamily="34" charset="0"/>
                <a:ea typeface="Anton" pitchFamily="34" charset="-122"/>
                <a:cs typeface="Anton" pitchFamily="34" charset="-120"/>
              </a:rPr>
              <a:t>WHY AN EDGE SOLUTION?</a:t>
            </a:r>
            <a:endParaRPr lang="en-US" sz="4450" dirty="0"/>
          </a:p>
        </p:txBody>
      </p:sp>
      <p:sp>
        <p:nvSpPr>
          <p:cNvPr id="4" name="Text 2"/>
          <p:cNvSpPr/>
          <p:nvPr/>
        </p:nvSpPr>
        <p:spPr>
          <a:xfrm>
            <a:off x="793790" y="2026763"/>
            <a:ext cx="13042821" cy="480767"/>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Massive sensor data which cloud can't process fast enough</a:t>
            </a:r>
            <a:endParaRPr lang="en-US" sz="1750" dirty="0"/>
          </a:p>
        </p:txBody>
      </p:sp>
      <p:sp>
        <p:nvSpPr>
          <p:cNvPr id="5" name="Text 3"/>
          <p:cNvSpPr/>
          <p:nvPr/>
        </p:nvSpPr>
        <p:spPr>
          <a:xfrm>
            <a:off x="793790" y="2796658"/>
            <a:ext cx="13042821" cy="540432"/>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Cloud computing adds round-trip delays, increasing latency</a:t>
            </a:r>
          </a:p>
        </p:txBody>
      </p:sp>
      <p:sp>
        <p:nvSpPr>
          <p:cNvPr id="6" name="Text 4"/>
          <p:cNvSpPr/>
          <p:nvPr/>
        </p:nvSpPr>
        <p:spPr>
          <a:xfrm>
            <a:off x="793790" y="3535522"/>
            <a:ext cx="13042821" cy="450215"/>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more the disturbance, more frequently updates needed</a:t>
            </a:r>
          </a:p>
        </p:txBody>
      </p:sp>
      <p:sp>
        <p:nvSpPr>
          <p:cNvPr id="7" name="Text 5"/>
          <p:cNvSpPr/>
          <p:nvPr/>
        </p:nvSpPr>
        <p:spPr>
          <a:xfrm>
            <a:off x="793790" y="4576882"/>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FA95AF"/>
                </a:solidFill>
                <a:latin typeface="Anton" pitchFamily="34" charset="0"/>
                <a:ea typeface="Anton" pitchFamily="34" charset="-122"/>
                <a:cs typeface="Anton" pitchFamily="34" charset="-120"/>
              </a:rPr>
              <a:t>with edge computing:</a:t>
            </a:r>
            <a:endParaRPr lang="en-US" sz="3550" dirty="0"/>
          </a:p>
        </p:txBody>
      </p:sp>
      <p:sp>
        <p:nvSpPr>
          <p:cNvPr id="8" name="Text 6"/>
          <p:cNvSpPr/>
          <p:nvPr/>
        </p:nvSpPr>
        <p:spPr>
          <a:xfrm>
            <a:off x="793790" y="548401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Edge devices filter and preprocess data locally, sending only relevant info to the cloud, saving time and bandwidth.</a:t>
            </a:r>
            <a:endParaRPr lang="en-US" sz="1750" dirty="0"/>
          </a:p>
        </p:txBody>
      </p:sp>
      <p:sp>
        <p:nvSpPr>
          <p:cNvPr id="9" name="Text 7"/>
          <p:cNvSpPr/>
          <p:nvPr/>
        </p:nvSpPr>
        <p:spPr>
          <a:xfrm>
            <a:off x="793790" y="5926217"/>
            <a:ext cx="13042821"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Enables instant schedule updates and only in required places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18854" y="70702"/>
            <a:ext cx="14630400" cy="8229600"/>
          </a:xfrm>
          <a:prstGeom prst="rect">
            <a:avLst/>
          </a:prstGeom>
          <a:solidFill>
            <a:srgbClr val="030000"/>
          </a:solidFill>
          <a:ln/>
        </p:spPr>
      </p:sp>
      <p:sp>
        <p:nvSpPr>
          <p:cNvPr id="3" name="Text 1"/>
          <p:cNvSpPr/>
          <p:nvPr/>
        </p:nvSpPr>
        <p:spPr>
          <a:xfrm>
            <a:off x="793790" y="1554956"/>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A95AF"/>
                </a:solidFill>
                <a:latin typeface="Anton" pitchFamily="34" charset="0"/>
                <a:ea typeface="Anton" pitchFamily="34" charset="-122"/>
                <a:cs typeface="Anton" pitchFamily="34" charset="-120"/>
              </a:rPr>
              <a:t>THE EDGE SOLUTION</a:t>
            </a:r>
            <a:endParaRPr lang="en-US" sz="4450" dirty="0"/>
          </a:p>
        </p:txBody>
      </p:sp>
      <p:sp>
        <p:nvSpPr>
          <p:cNvPr id="4" name="Text 2"/>
          <p:cNvSpPr/>
          <p:nvPr/>
        </p:nvSpPr>
        <p:spPr>
          <a:xfrm>
            <a:off x="793790" y="2603897"/>
            <a:ext cx="13042821" cy="1133951"/>
          </a:xfrm>
          <a:prstGeom prst="rect">
            <a:avLst/>
          </a:prstGeom>
          <a:noFill/>
          <a:ln/>
        </p:spPr>
        <p:txBody>
          <a:bodyPr wrap="square" lIns="0" tIns="0" rIns="0" bIns="0" rtlCol="0" anchor="t"/>
          <a:lstStyle/>
          <a:p>
            <a:pPr marL="0" indent="0" algn="l">
              <a:lnSpc>
                <a:spcPts val="4450"/>
              </a:lnSpc>
              <a:buNone/>
            </a:pPr>
            <a:r>
              <a:rPr lang="en-US" sz="2800" dirty="0">
                <a:solidFill>
                  <a:srgbClr val="FA95AF"/>
                </a:solidFill>
                <a:latin typeface="Anton" pitchFamily="34" charset="0"/>
                <a:ea typeface="Anton" pitchFamily="34" charset="-122"/>
                <a:cs typeface="Anton" pitchFamily="34" charset="-120"/>
              </a:rPr>
              <a:t>Our goal is to build a software-only demo of a production line scheduling system.</a:t>
            </a:r>
            <a:endParaRPr lang="en-US" sz="2800" dirty="0"/>
          </a:p>
        </p:txBody>
      </p:sp>
      <p:sp>
        <p:nvSpPr>
          <p:cNvPr id="5" name="Text 3"/>
          <p:cNvSpPr/>
          <p:nvPr/>
        </p:nvSpPr>
        <p:spPr>
          <a:xfrm>
            <a:off x="793790" y="3619894"/>
            <a:ext cx="4536519" cy="565608"/>
          </a:xfrm>
          <a:prstGeom prst="rect">
            <a:avLst/>
          </a:prstGeom>
          <a:noFill/>
          <a:ln/>
        </p:spPr>
        <p:txBody>
          <a:bodyPr wrap="none" lIns="0" tIns="0" rIns="0" bIns="0" rtlCol="0" anchor="t"/>
          <a:lstStyle/>
          <a:p>
            <a:pPr marL="0" indent="0" algn="l">
              <a:lnSpc>
                <a:spcPts val="4450"/>
              </a:lnSpc>
              <a:buNone/>
            </a:pPr>
            <a:r>
              <a:rPr lang="en-US" sz="3550" dirty="0">
                <a:solidFill>
                  <a:srgbClr val="FA95AF"/>
                </a:solidFill>
                <a:latin typeface="Anton" pitchFamily="34" charset="0"/>
                <a:ea typeface="Anton" pitchFamily="34" charset="-122"/>
                <a:cs typeface="Anton" pitchFamily="34" charset="-120"/>
              </a:rPr>
              <a:t>The system will:</a:t>
            </a:r>
            <a:endParaRPr lang="en-US" sz="3550" dirty="0"/>
          </a:p>
        </p:txBody>
      </p:sp>
      <p:sp>
        <p:nvSpPr>
          <p:cNvPr id="6" name="Text 4"/>
          <p:cNvSpPr/>
          <p:nvPr/>
        </p:nvSpPr>
        <p:spPr>
          <a:xfrm>
            <a:off x="793790" y="4496587"/>
            <a:ext cx="13042821" cy="483104"/>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Keep track of a list of production jobs and the availability of each simulated machine.</a:t>
            </a:r>
            <a:endParaRPr lang="en-US" sz="1750" dirty="0"/>
          </a:p>
        </p:txBody>
      </p:sp>
      <p:sp>
        <p:nvSpPr>
          <p:cNvPr id="7" name="Text 5"/>
          <p:cNvSpPr/>
          <p:nvPr/>
        </p:nvSpPr>
        <p:spPr>
          <a:xfrm>
            <a:off x="793790" y="5075355"/>
            <a:ext cx="13042821" cy="439325"/>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use a genetic algorithm running on a simulated edge device (our PC) to decide how to schedule the jobs.</a:t>
            </a:r>
            <a:endParaRPr lang="en-US" sz="1750" dirty="0"/>
          </a:p>
        </p:txBody>
      </p:sp>
      <p:sp>
        <p:nvSpPr>
          <p:cNvPr id="8" name="Text 6"/>
          <p:cNvSpPr/>
          <p:nvPr/>
        </p:nvSpPr>
        <p:spPr>
          <a:xfrm>
            <a:off x="793790" y="5610345"/>
            <a:ext cx="13042821" cy="469944"/>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Send start commands to simulated PLCs(Programmable Logic Controller) in real time so the jobs are carried out.</a:t>
            </a:r>
            <a:endParaRPr lang="en-US" sz="1750" dirty="0"/>
          </a:p>
        </p:txBody>
      </p:sp>
      <p:sp>
        <p:nvSpPr>
          <p:cNvPr id="9" name="Text 7"/>
          <p:cNvSpPr/>
          <p:nvPr/>
        </p:nvSpPr>
        <p:spPr>
          <a:xfrm>
            <a:off x="793790" y="6175955"/>
            <a:ext cx="13042821" cy="498690"/>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Make sure work is spread fairly across multiple production lines to avoid bottlenecks.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861060"/>
            <a:ext cx="7126129" cy="6507361"/>
          </a:xfrm>
          <a:prstGeom prst="rect">
            <a:avLst/>
          </a:prstGeom>
        </p:spPr>
      </p:pic>
      <p:sp>
        <p:nvSpPr>
          <p:cNvPr id="3" name="Text 0"/>
          <p:cNvSpPr/>
          <p:nvPr/>
        </p:nvSpPr>
        <p:spPr>
          <a:xfrm>
            <a:off x="8842772" y="827842"/>
            <a:ext cx="5001339" cy="235744"/>
          </a:xfrm>
          <a:prstGeom prst="rect">
            <a:avLst/>
          </a:prstGeom>
          <a:noFill/>
          <a:ln/>
        </p:spPr>
        <p:txBody>
          <a:bodyPr wrap="none" lIns="0" tIns="0" rIns="0" bIns="0" rtlCol="0" anchor="t"/>
          <a:lstStyle/>
          <a:p>
            <a:pPr marL="0" indent="0" algn="l">
              <a:lnSpc>
                <a:spcPts val="1850"/>
              </a:lnSpc>
              <a:buNone/>
            </a:pPr>
            <a:endParaRPr lang="en-US" sz="1150" dirty="0"/>
          </a:p>
        </p:txBody>
      </p:sp>
      <p:sp>
        <p:nvSpPr>
          <p:cNvPr id="4" name="Text 1"/>
          <p:cNvSpPr/>
          <p:nvPr/>
        </p:nvSpPr>
        <p:spPr>
          <a:xfrm>
            <a:off x="8842772" y="1196221"/>
            <a:ext cx="5001339" cy="235744"/>
          </a:xfrm>
          <a:prstGeom prst="rect">
            <a:avLst/>
          </a:prstGeom>
          <a:noFill/>
          <a:ln/>
        </p:spPr>
        <p:txBody>
          <a:bodyPr wrap="none" lIns="0" tIns="0" rIns="0" bIns="0" rtlCol="0" anchor="t"/>
          <a:lstStyle/>
          <a:p>
            <a:pPr marL="0" indent="0" algn="l">
              <a:lnSpc>
                <a:spcPts val="1850"/>
              </a:lnSpc>
              <a:buNone/>
            </a:pPr>
            <a:endParaRPr lang="en-US" sz="1150" dirty="0"/>
          </a:p>
        </p:txBody>
      </p:sp>
      <p:sp>
        <p:nvSpPr>
          <p:cNvPr id="5" name="Text 2"/>
          <p:cNvSpPr/>
          <p:nvPr/>
        </p:nvSpPr>
        <p:spPr>
          <a:xfrm>
            <a:off x="8842772" y="1564600"/>
            <a:ext cx="5001339" cy="235744"/>
          </a:xfrm>
          <a:prstGeom prst="rect">
            <a:avLst/>
          </a:prstGeom>
          <a:noFill/>
          <a:ln/>
        </p:spPr>
        <p:txBody>
          <a:bodyPr wrap="none" lIns="0" tIns="0" rIns="0" bIns="0" rtlCol="0" anchor="t"/>
          <a:lstStyle/>
          <a:p>
            <a:pPr marL="0" indent="0" algn="l">
              <a:lnSpc>
                <a:spcPts val="1850"/>
              </a:lnSpc>
              <a:buNone/>
            </a:pPr>
            <a:endParaRPr lang="en-US" sz="1150" dirty="0"/>
          </a:p>
        </p:txBody>
      </p:sp>
      <p:sp>
        <p:nvSpPr>
          <p:cNvPr id="6" name="Text 3"/>
          <p:cNvSpPr/>
          <p:nvPr/>
        </p:nvSpPr>
        <p:spPr>
          <a:xfrm>
            <a:off x="8842772" y="1932980"/>
            <a:ext cx="5001339" cy="235744"/>
          </a:xfrm>
          <a:prstGeom prst="rect">
            <a:avLst/>
          </a:prstGeom>
          <a:noFill/>
          <a:ln/>
        </p:spPr>
        <p:txBody>
          <a:bodyPr wrap="none" lIns="0" tIns="0" rIns="0" bIns="0" rtlCol="0" anchor="t"/>
          <a:lstStyle/>
          <a:p>
            <a:pPr marL="0" indent="0" algn="l">
              <a:lnSpc>
                <a:spcPts val="1850"/>
              </a:lnSpc>
              <a:buNone/>
            </a:pPr>
            <a:endParaRPr lang="en-US" sz="1150" dirty="0"/>
          </a:p>
        </p:txBody>
      </p:sp>
      <p:sp>
        <p:nvSpPr>
          <p:cNvPr id="7" name="Text 4"/>
          <p:cNvSpPr/>
          <p:nvPr/>
        </p:nvSpPr>
        <p:spPr>
          <a:xfrm>
            <a:off x="8842772" y="2316123"/>
            <a:ext cx="5001339" cy="921544"/>
          </a:xfrm>
          <a:prstGeom prst="rect">
            <a:avLst/>
          </a:prstGeom>
          <a:noFill/>
          <a:ln/>
        </p:spPr>
        <p:txBody>
          <a:bodyPr wrap="square" lIns="0" tIns="0" rIns="0" bIns="0" rtlCol="0" anchor="t"/>
          <a:lstStyle/>
          <a:p>
            <a:pPr marL="0" indent="0" algn="ctr">
              <a:lnSpc>
                <a:spcPts val="3600"/>
              </a:lnSpc>
              <a:buNone/>
            </a:pPr>
            <a:r>
              <a:rPr lang="en-US" sz="2900" b="1" u="sng" dirty="0">
                <a:solidFill>
                  <a:srgbClr val="FA95AF"/>
                </a:solidFill>
                <a:latin typeface="Anton" pitchFamily="34" charset="0"/>
                <a:ea typeface="Anton" pitchFamily="34" charset="-122"/>
                <a:cs typeface="Anton" pitchFamily="34" charset="-120"/>
              </a:rPr>
              <a:t>R-DTFJSS</a:t>
            </a:r>
            <a:r>
              <a:rPr lang="en-US" sz="2900" dirty="0">
                <a:solidFill>
                  <a:srgbClr val="FA95AF"/>
                </a:solidFill>
                <a:latin typeface="Anton" pitchFamily="34" charset="0"/>
                <a:ea typeface="Anton" pitchFamily="34" charset="-122"/>
                <a:cs typeface="Anton" pitchFamily="34" charset="-120"/>
              </a:rPr>
              <a:t> </a:t>
            </a:r>
            <a:r>
              <a:rPr lang="en-US" sz="2900" b="1" u="sng" dirty="0">
                <a:solidFill>
                  <a:srgbClr val="FA95AF"/>
                </a:solidFill>
                <a:latin typeface="Anton" pitchFamily="34" charset="0"/>
                <a:ea typeface="Anton" pitchFamily="34" charset="-122"/>
                <a:cs typeface="Anton" pitchFamily="34" charset="-120"/>
              </a:rPr>
              <a:t>(Real-time Digital Twin Flexible Job Shop Scheduling</a:t>
            </a:r>
            <a:r>
              <a:rPr lang="en-US" sz="2900" b="1" i="1" u="sng" dirty="0">
                <a:solidFill>
                  <a:srgbClr val="FA95AF"/>
                </a:solidFill>
                <a:latin typeface="Anton" pitchFamily="34" charset="0"/>
                <a:ea typeface="Anton" pitchFamily="34" charset="-122"/>
                <a:cs typeface="Anton" pitchFamily="34" charset="-120"/>
              </a:rPr>
              <a:t>)</a:t>
            </a:r>
            <a:endParaRPr lang="en-US" sz="2900" dirty="0"/>
          </a:p>
        </p:txBody>
      </p:sp>
      <p:sp>
        <p:nvSpPr>
          <p:cNvPr id="8" name="Text 5"/>
          <p:cNvSpPr/>
          <p:nvPr/>
        </p:nvSpPr>
        <p:spPr>
          <a:xfrm>
            <a:off x="9500473" y="3385066"/>
            <a:ext cx="3685937" cy="460772"/>
          </a:xfrm>
          <a:prstGeom prst="rect">
            <a:avLst/>
          </a:prstGeom>
          <a:noFill/>
          <a:ln/>
        </p:spPr>
        <p:txBody>
          <a:bodyPr wrap="none" lIns="0" tIns="0" rIns="0" bIns="0" rtlCol="0" anchor="t"/>
          <a:lstStyle/>
          <a:p>
            <a:pPr marL="0" indent="0" algn="ctr">
              <a:lnSpc>
                <a:spcPts val="3600"/>
              </a:lnSpc>
              <a:buNone/>
            </a:pPr>
            <a:r>
              <a:rPr lang="en-US" sz="2900" dirty="0">
                <a:solidFill>
                  <a:srgbClr val="FA95AF"/>
                </a:solidFill>
                <a:latin typeface="Anton" pitchFamily="34" charset="0"/>
                <a:ea typeface="Anton" pitchFamily="34" charset="-122"/>
                <a:cs typeface="Anton" pitchFamily="34" charset="-120"/>
              </a:rPr>
              <a:t>Physical Workshop</a:t>
            </a:r>
            <a:endParaRPr lang="en-US" sz="2900" dirty="0"/>
          </a:p>
        </p:txBody>
      </p:sp>
      <p:sp>
        <p:nvSpPr>
          <p:cNvPr id="9" name="Text 6"/>
          <p:cNvSpPr/>
          <p:nvPr/>
        </p:nvSpPr>
        <p:spPr>
          <a:xfrm>
            <a:off x="9500473" y="3993237"/>
            <a:ext cx="3685937" cy="460772"/>
          </a:xfrm>
          <a:prstGeom prst="rect">
            <a:avLst/>
          </a:prstGeom>
          <a:noFill/>
          <a:ln/>
        </p:spPr>
        <p:txBody>
          <a:bodyPr wrap="none" lIns="0" tIns="0" rIns="0" bIns="0" rtlCol="0" anchor="t"/>
          <a:lstStyle/>
          <a:p>
            <a:pPr marL="0" indent="0" algn="ctr">
              <a:lnSpc>
                <a:spcPts val="3600"/>
              </a:lnSpc>
              <a:buNone/>
            </a:pPr>
            <a:r>
              <a:rPr lang="en-US" sz="2900" dirty="0">
                <a:solidFill>
                  <a:srgbClr val="FA95AF"/>
                </a:solidFill>
                <a:latin typeface="Anton" pitchFamily="34" charset="0"/>
                <a:ea typeface="Anton" pitchFamily="34" charset="-122"/>
                <a:cs typeface="Anton" pitchFamily="34" charset="-120"/>
              </a:rPr>
              <a:t>Data Management</a:t>
            </a:r>
            <a:endParaRPr lang="en-US" sz="2900" dirty="0"/>
          </a:p>
        </p:txBody>
      </p:sp>
      <p:sp>
        <p:nvSpPr>
          <p:cNvPr id="10" name="Text 7"/>
          <p:cNvSpPr/>
          <p:nvPr/>
        </p:nvSpPr>
        <p:spPr>
          <a:xfrm>
            <a:off x="9500473" y="4601408"/>
            <a:ext cx="3685937" cy="460772"/>
          </a:xfrm>
          <a:prstGeom prst="rect">
            <a:avLst/>
          </a:prstGeom>
          <a:noFill/>
          <a:ln/>
        </p:spPr>
        <p:txBody>
          <a:bodyPr wrap="none" lIns="0" tIns="0" rIns="0" bIns="0" rtlCol="0" anchor="t"/>
          <a:lstStyle/>
          <a:p>
            <a:pPr marL="0" indent="0" algn="ctr">
              <a:lnSpc>
                <a:spcPts val="3600"/>
              </a:lnSpc>
              <a:buNone/>
            </a:pPr>
            <a:r>
              <a:rPr lang="en-US" sz="2900" dirty="0">
                <a:solidFill>
                  <a:srgbClr val="FA95AF"/>
                </a:solidFill>
                <a:latin typeface="Anton" pitchFamily="34" charset="0"/>
                <a:ea typeface="Anton" pitchFamily="34" charset="-122"/>
                <a:cs typeface="Anton" pitchFamily="34" charset="-120"/>
              </a:rPr>
              <a:t>Virtual Workshop</a:t>
            </a:r>
            <a:endParaRPr lang="en-US" sz="2900" dirty="0"/>
          </a:p>
        </p:txBody>
      </p:sp>
      <p:pic>
        <p:nvPicPr>
          <p:cNvPr id="12" name="Picture 11">
            <a:extLst>
              <a:ext uri="{FF2B5EF4-FFF2-40B4-BE49-F238E27FC236}">
                <a16:creationId xmlns:a16="http://schemas.microsoft.com/office/drawing/2014/main" id="{0017301B-8E8B-B10D-AA8B-F7AF2810B5C7}"/>
              </a:ext>
            </a:extLst>
          </p:cNvPr>
          <p:cNvPicPr>
            <a:picLocks noChangeAspect="1"/>
          </p:cNvPicPr>
          <p:nvPr/>
        </p:nvPicPr>
        <p:blipFill>
          <a:blip r:embed="rId4"/>
          <a:stretch>
            <a:fillRect/>
          </a:stretch>
        </p:blipFill>
        <p:spPr>
          <a:xfrm>
            <a:off x="12506029" y="7696579"/>
            <a:ext cx="2124371" cy="49536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007745"/>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FA95AF"/>
                </a:solidFill>
                <a:latin typeface="Anton" pitchFamily="34" charset="0"/>
                <a:ea typeface="Anton" pitchFamily="34" charset="-122"/>
                <a:cs typeface="Anton" pitchFamily="34" charset="-120"/>
              </a:rPr>
              <a:t>Physical Workshop</a:t>
            </a:r>
            <a:endParaRPr lang="en-US" sz="3550" dirty="0"/>
          </a:p>
        </p:txBody>
      </p:sp>
      <p:sp>
        <p:nvSpPr>
          <p:cNvPr id="3" name="Text 1"/>
          <p:cNvSpPr/>
          <p:nvPr/>
        </p:nvSpPr>
        <p:spPr>
          <a:xfrm>
            <a:off x="793790" y="2028349"/>
            <a:ext cx="13042821"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E0D6DE"/>
                </a:solidFill>
                <a:latin typeface="Fira Sans" pitchFamily="34" charset="0"/>
                <a:ea typeface="Fira Sans" pitchFamily="34" charset="-122"/>
                <a:cs typeface="Fira Sans" pitchFamily="34" charset="-120"/>
              </a:rPr>
              <a:t>Real-Time Data Acquisition:</a:t>
            </a:r>
            <a:r>
              <a:rPr lang="en-US" sz="1750" i="1" dirty="0">
                <a:solidFill>
                  <a:srgbClr val="E0D6DE"/>
                </a:solidFill>
                <a:latin typeface="Fira Sans" pitchFamily="34" charset="0"/>
                <a:ea typeface="Fira Sans" pitchFamily="34" charset="-122"/>
                <a:cs typeface="Fira Sans" pitchFamily="34" charset="-120"/>
              </a:rPr>
              <a:t>Physical workshops are equipped with smart sensors (for parameters like vibration, temperature, etc.) and RFID devices to automatically collect data about machines, workpieces, materials, and personnel in real time.</a:t>
            </a:r>
            <a:endParaRPr lang="en-US" sz="1750" dirty="0"/>
          </a:p>
        </p:txBody>
      </p:sp>
      <p:sp>
        <p:nvSpPr>
          <p:cNvPr id="4" name="Text 2"/>
          <p:cNvSpPr/>
          <p:nvPr/>
        </p:nvSpPr>
        <p:spPr>
          <a:xfrm>
            <a:off x="793790" y="3196352"/>
            <a:ext cx="13042821"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E0D6DE"/>
                </a:solidFill>
                <a:latin typeface="Fira Sans" pitchFamily="34" charset="0"/>
                <a:ea typeface="Fira Sans" pitchFamily="34" charset="-122"/>
                <a:cs typeface="Fira Sans" pitchFamily="34" charset="-120"/>
              </a:rPr>
              <a:t>Edge Data Pre-Processing:</a:t>
            </a:r>
            <a:r>
              <a:rPr lang="en-US" sz="1750" i="1" dirty="0">
                <a:solidFill>
                  <a:srgbClr val="E0D6DE"/>
                </a:solidFill>
                <a:latin typeface="Fira Sans" pitchFamily="34" charset="0"/>
                <a:ea typeface="Fira Sans" pitchFamily="34" charset="-122"/>
                <a:cs typeface="Fira Sans" pitchFamily="34" charset="-120"/>
              </a:rPr>
              <a:t>Edge equipment and edge servers located within the PW locally pre-process collected data to filter out redundant, misleading, or inconsequential information. This ensures that only essential, actionable data is forwarded for further processing.</a:t>
            </a:r>
            <a:endParaRPr lang="en-US" sz="1750" dirty="0"/>
          </a:p>
        </p:txBody>
      </p:sp>
      <p:sp>
        <p:nvSpPr>
          <p:cNvPr id="5" name="Text 3"/>
          <p:cNvSpPr/>
          <p:nvPr/>
        </p:nvSpPr>
        <p:spPr>
          <a:xfrm>
            <a:off x="793790" y="4625221"/>
            <a:ext cx="4745474" cy="566976"/>
          </a:xfrm>
          <a:prstGeom prst="rect">
            <a:avLst/>
          </a:prstGeom>
          <a:noFill/>
          <a:ln/>
        </p:spPr>
        <p:txBody>
          <a:bodyPr wrap="none" lIns="0" tIns="0" rIns="0" bIns="0" rtlCol="0" anchor="t"/>
          <a:lstStyle/>
          <a:p>
            <a:pPr marL="0" indent="0" algn="l">
              <a:lnSpc>
                <a:spcPts val="4450"/>
              </a:lnSpc>
              <a:buNone/>
            </a:pPr>
            <a:r>
              <a:rPr lang="en-US" sz="3550" dirty="0">
                <a:solidFill>
                  <a:srgbClr val="FA95AF"/>
                </a:solidFill>
                <a:latin typeface="Anton" pitchFamily="34" charset="0"/>
                <a:ea typeface="Anton" pitchFamily="34" charset="-122"/>
                <a:cs typeface="Anton" pitchFamily="34" charset="-120"/>
              </a:rPr>
              <a:t>Data Management Module</a:t>
            </a:r>
            <a:endParaRPr lang="en-US" sz="3550" dirty="0"/>
          </a:p>
        </p:txBody>
      </p:sp>
      <p:sp>
        <p:nvSpPr>
          <p:cNvPr id="6" name="Text 4"/>
          <p:cNvSpPr/>
          <p:nvPr/>
        </p:nvSpPr>
        <p:spPr>
          <a:xfrm>
            <a:off x="793790" y="553235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Acts as a bridge between PW and VW. It includes:</a:t>
            </a:r>
            <a:endParaRPr lang="en-US" sz="1750" dirty="0"/>
          </a:p>
        </p:txBody>
      </p:sp>
      <p:sp>
        <p:nvSpPr>
          <p:cNvPr id="7" name="Text 5"/>
          <p:cNvSpPr/>
          <p:nvPr/>
        </p:nvSpPr>
        <p:spPr>
          <a:xfrm>
            <a:off x="793790" y="5974556"/>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b="1" dirty="0">
                <a:solidFill>
                  <a:srgbClr val="E0D6DE"/>
                </a:solidFill>
                <a:latin typeface="Fira Sans" pitchFamily="34" charset="0"/>
                <a:ea typeface="Fira Sans" pitchFamily="34" charset="-122"/>
                <a:cs typeface="Fira Sans" pitchFamily="34" charset="-120"/>
              </a:rPr>
              <a:t>Data Storage:</a:t>
            </a:r>
            <a:r>
              <a:rPr lang="en-US" sz="1750" i="1" dirty="0">
                <a:solidFill>
                  <a:srgbClr val="E0D6DE"/>
                </a:solidFill>
                <a:latin typeface="Fira Sans" pitchFamily="34" charset="0"/>
                <a:ea typeface="Fira Sans" pitchFamily="34" charset="-122"/>
                <a:cs typeface="Fira Sans" pitchFamily="34" charset="-120"/>
              </a:rPr>
              <a:t>Retains both structured and unstructured manufacturing data.</a:t>
            </a:r>
            <a:endParaRPr lang="en-US" sz="1750" dirty="0"/>
          </a:p>
        </p:txBody>
      </p:sp>
      <p:sp>
        <p:nvSpPr>
          <p:cNvPr id="8" name="Text 6"/>
          <p:cNvSpPr/>
          <p:nvPr/>
        </p:nvSpPr>
        <p:spPr>
          <a:xfrm>
            <a:off x="793790" y="6416754"/>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b="1" dirty="0">
                <a:solidFill>
                  <a:srgbClr val="E0D6DE"/>
                </a:solidFill>
                <a:latin typeface="Fira Sans" pitchFamily="34" charset="0"/>
                <a:ea typeface="Fira Sans" pitchFamily="34" charset="-122"/>
                <a:cs typeface="Fira Sans" pitchFamily="34" charset="-120"/>
              </a:rPr>
              <a:t>Data Processing:</a:t>
            </a:r>
            <a:r>
              <a:rPr lang="en-US" sz="1750" i="1" dirty="0">
                <a:solidFill>
                  <a:srgbClr val="E0D6DE"/>
                </a:solidFill>
                <a:latin typeface="Fira Sans" pitchFamily="34" charset="0"/>
                <a:ea typeface="Fira Sans" pitchFamily="34" charset="-122"/>
                <a:cs typeface="Fira Sans" pitchFamily="34" charset="-120"/>
              </a:rPr>
              <a:t>Cleans, analyzes, and transforms data into valuable insights.</a:t>
            </a:r>
            <a:endParaRPr lang="en-US" sz="1750" dirty="0"/>
          </a:p>
        </p:txBody>
      </p:sp>
      <p:sp>
        <p:nvSpPr>
          <p:cNvPr id="9" name="Text 7"/>
          <p:cNvSpPr/>
          <p:nvPr/>
        </p:nvSpPr>
        <p:spPr>
          <a:xfrm>
            <a:off x="793790" y="6858953"/>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b="1" dirty="0">
                <a:solidFill>
                  <a:srgbClr val="E0D6DE"/>
                </a:solidFill>
                <a:latin typeface="Fira Sans" pitchFamily="34" charset="0"/>
                <a:ea typeface="Fira Sans" pitchFamily="34" charset="-122"/>
                <a:cs typeface="Fira Sans" pitchFamily="34" charset="-120"/>
              </a:rPr>
              <a:t>Data Visualization:</a:t>
            </a:r>
            <a:r>
              <a:rPr lang="en-US" sz="1750" i="1" dirty="0">
                <a:solidFill>
                  <a:srgbClr val="E0D6DE"/>
                </a:solidFill>
                <a:latin typeface="Fira Sans" pitchFamily="34" charset="0"/>
                <a:ea typeface="Fira Sans" pitchFamily="34" charset="-122"/>
                <a:cs typeface="Fira Sans" pitchFamily="34" charset="-120"/>
              </a:rPr>
              <a:t>Provides real-time graphical representations for monitoring and decision-making.</a:t>
            </a:r>
            <a:endParaRPr lang="en-US" sz="1750" dirty="0"/>
          </a:p>
        </p:txBody>
      </p:sp>
      <p:pic>
        <p:nvPicPr>
          <p:cNvPr id="11" name="Picture 10">
            <a:extLst>
              <a:ext uri="{FF2B5EF4-FFF2-40B4-BE49-F238E27FC236}">
                <a16:creationId xmlns:a16="http://schemas.microsoft.com/office/drawing/2014/main" id="{588F1AAC-225A-D83B-D267-12FE8277CA0F}"/>
              </a:ext>
            </a:extLst>
          </p:cNvPr>
          <p:cNvPicPr>
            <a:picLocks noChangeAspect="1"/>
          </p:cNvPicPr>
          <p:nvPr/>
        </p:nvPicPr>
        <p:blipFill>
          <a:blip r:embed="rId3"/>
          <a:stretch>
            <a:fillRect/>
          </a:stretch>
        </p:blipFill>
        <p:spPr>
          <a:xfrm>
            <a:off x="12506029" y="7621533"/>
            <a:ext cx="2124371" cy="49536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683181"/>
            <a:ext cx="5387102" cy="673418"/>
          </a:xfrm>
          <a:prstGeom prst="rect">
            <a:avLst/>
          </a:prstGeom>
          <a:noFill/>
          <a:ln/>
        </p:spPr>
        <p:txBody>
          <a:bodyPr wrap="none" lIns="0" tIns="0" rIns="0" bIns="0" rtlCol="0" anchor="t"/>
          <a:lstStyle/>
          <a:p>
            <a:pPr marL="0" indent="0" algn="l">
              <a:lnSpc>
                <a:spcPts val="5300"/>
              </a:lnSpc>
              <a:buNone/>
            </a:pPr>
            <a:r>
              <a:rPr lang="en-US" sz="4200" dirty="0">
                <a:solidFill>
                  <a:srgbClr val="FA95AF"/>
                </a:solidFill>
                <a:latin typeface="Anton" pitchFamily="34" charset="0"/>
                <a:ea typeface="Anton" pitchFamily="34" charset="-122"/>
                <a:cs typeface="Anton" pitchFamily="34" charset="-120"/>
              </a:rPr>
              <a:t>Virtual Workspace</a:t>
            </a:r>
            <a:endParaRPr lang="en-US" sz="4200" dirty="0"/>
          </a:p>
        </p:txBody>
      </p:sp>
      <p:sp>
        <p:nvSpPr>
          <p:cNvPr id="3" name="Text 1"/>
          <p:cNvSpPr/>
          <p:nvPr/>
        </p:nvSpPr>
        <p:spPr>
          <a:xfrm>
            <a:off x="793790" y="1787485"/>
            <a:ext cx="13042821" cy="689610"/>
          </a:xfrm>
          <a:prstGeom prst="rect">
            <a:avLst/>
          </a:prstGeom>
          <a:noFill/>
          <a:ln/>
        </p:spPr>
        <p:txBody>
          <a:bodyPr wrap="square" lIns="0" tIns="0" rIns="0" bIns="0" rtlCol="0" anchor="t"/>
          <a:lstStyle/>
          <a:p>
            <a:pPr marL="342900" indent="-342900" algn="l">
              <a:lnSpc>
                <a:spcPts val="2700"/>
              </a:lnSpc>
              <a:buSzPct val="100000"/>
              <a:buChar char="•"/>
            </a:pPr>
            <a:r>
              <a:rPr lang="en-US" sz="1650" b="1" i="1" dirty="0">
                <a:solidFill>
                  <a:srgbClr val="E0D6DE"/>
                </a:solidFill>
                <a:latin typeface="Fira Sans" pitchFamily="34" charset="0"/>
                <a:ea typeface="Fira Sans" pitchFamily="34" charset="-122"/>
                <a:cs typeface="Fira Sans" pitchFamily="34" charset="-120"/>
              </a:rPr>
              <a:t>Digital Twin Mirror:</a:t>
            </a:r>
            <a:r>
              <a:rPr lang="en-US" sz="1650" i="1" dirty="0">
                <a:solidFill>
                  <a:srgbClr val="E0D6DE"/>
                </a:solidFill>
                <a:latin typeface="Fira Sans" pitchFamily="34" charset="0"/>
                <a:ea typeface="Fira Sans" pitchFamily="34" charset="-122"/>
                <a:cs typeface="Fira Sans" pitchFamily="34" charset="-120"/>
              </a:rPr>
              <a:t> The VW serves as a real-time digital replica (digital twin) of the PW, receiving continuous, up-to-date data streams from the data management module to simulate actual production conditions and events.</a:t>
            </a:r>
            <a:endParaRPr lang="en-US" sz="1650" dirty="0"/>
          </a:p>
        </p:txBody>
      </p:sp>
      <p:sp>
        <p:nvSpPr>
          <p:cNvPr id="4" name="Text 2"/>
          <p:cNvSpPr/>
          <p:nvPr/>
        </p:nvSpPr>
        <p:spPr>
          <a:xfrm>
            <a:off x="793790" y="2552462"/>
            <a:ext cx="13042821" cy="689610"/>
          </a:xfrm>
          <a:prstGeom prst="rect">
            <a:avLst/>
          </a:prstGeom>
          <a:noFill/>
          <a:ln/>
        </p:spPr>
        <p:txBody>
          <a:bodyPr wrap="square" lIns="0" tIns="0" rIns="0" bIns="0" rtlCol="0" anchor="t"/>
          <a:lstStyle/>
          <a:p>
            <a:pPr marL="342900" indent="-342900" algn="l">
              <a:lnSpc>
                <a:spcPts val="2700"/>
              </a:lnSpc>
              <a:buSzPct val="100000"/>
              <a:buChar char="•"/>
            </a:pPr>
            <a:r>
              <a:rPr lang="en-US" sz="1650" b="1" i="1" dirty="0">
                <a:solidFill>
                  <a:srgbClr val="E0D6DE"/>
                </a:solidFill>
                <a:latin typeface="Fira Sans" pitchFamily="34" charset="0"/>
                <a:ea typeface="Fira Sans" pitchFamily="34" charset="-122"/>
                <a:cs typeface="Fira Sans" pitchFamily="34" charset="-120"/>
              </a:rPr>
              <a:t>Dynamic Scheduling and Control:</a:t>
            </a:r>
            <a:r>
              <a:rPr lang="en-US" sz="1650" i="1" dirty="0">
                <a:solidFill>
                  <a:srgbClr val="E0D6DE"/>
                </a:solidFill>
                <a:latin typeface="Fira Sans" pitchFamily="34" charset="0"/>
                <a:ea typeface="Fira Sans" pitchFamily="34" charset="-122"/>
                <a:cs typeface="Fira Sans" pitchFamily="34" charset="-120"/>
              </a:rPr>
              <a:t> VW uses real-time data to perform dynamic, adaptive scheduling (RS), rapidly recalculating and reallocating operations when disturbances or machine breakdowns occur.</a:t>
            </a:r>
            <a:endParaRPr lang="en-US" sz="1650" dirty="0"/>
          </a:p>
        </p:txBody>
      </p:sp>
      <p:sp>
        <p:nvSpPr>
          <p:cNvPr id="5" name="Text 3"/>
          <p:cNvSpPr/>
          <p:nvPr/>
        </p:nvSpPr>
        <p:spPr>
          <a:xfrm>
            <a:off x="793790" y="3317438"/>
            <a:ext cx="13042821" cy="689610"/>
          </a:xfrm>
          <a:prstGeom prst="rect">
            <a:avLst/>
          </a:prstGeom>
          <a:noFill/>
          <a:ln/>
        </p:spPr>
        <p:txBody>
          <a:bodyPr wrap="square" lIns="0" tIns="0" rIns="0" bIns="0" rtlCol="0" anchor="t"/>
          <a:lstStyle/>
          <a:p>
            <a:pPr marL="342900" indent="-342900" algn="l">
              <a:lnSpc>
                <a:spcPts val="2700"/>
              </a:lnSpc>
              <a:buSzPct val="100000"/>
              <a:buChar char="•"/>
            </a:pPr>
            <a:r>
              <a:rPr lang="en-US" sz="1650" b="1" i="1" dirty="0">
                <a:solidFill>
                  <a:srgbClr val="E0D6DE"/>
                </a:solidFill>
                <a:latin typeface="Fira Sans" pitchFamily="34" charset="0"/>
                <a:ea typeface="Fira Sans" pitchFamily="34" charset="-122"/>
                <a:cs typeface="Fira Sans" pitchFamily="34" charset="-120"/>
              </a:rPr>
              <a:t>Optimized Decision-Making:</a:t>
            </a:r>
            <a:r>
              <a:rPr lang="en-US" sz="1650" i="1" dirty="0">
                <a:solidFill>
                  <a:srgbClr val="E0D6DE"/>
                </a:solidFill>
                <a:latin typeface="Fira Sans" pitchFamily="34" charset="0"/>
                <a:ea typeface="Fira Sans" pitchFamily="34" charset="-122"/>
                <a:cs typeface="Fira Sans" pitchFamily="34" charset="-120"/>
              </a:rPr>
              <a:t> Employs advanced algorithms (like Improved Hungarian Algorithm, IHA) to achieve multi-objective optimization—minimizing</a:t>
            </a:r>
            <a:endParaRPr lang="en-US" sz="1650" dirty="0"/>
          </a:p>
        </p:txBody>
      </p:sp>
      <p:sp>
        <p:nvSpPr>
          <p:cNvPr id="6" name="Text 4"/>
          <p:cNvSpPr/>
          <p:nvPr/>
        </p:nvSpPr>
        <p:spPr>
          <a:xfrm>
            <a:off x="793790" y="4330184"/>
            <a:ext cx="7196495" cy="673418"/>
          </a:xfrm>
          <a:prstGeom prst="rect">
            <a:avLst/>
          </a:prstGeom>
          <a:noFill/>
          <a:ln/>
        </p:spPr>
        <p:txBody>
          <a:bodyPr wrap="none" lIns="0" tIns="0" rIns="0" bIns="0" rtlCol="0" anchor="t"/>
          <a:lstStyle/>
          <a:p>
            <a:pPr marL="0" indent="0" algn="l">
              <a:lnSpc>
                <a:spcPts val="5300"/>
              </a:lnSpc>
              <a:buNone/>
            </a:pPr>
            <a:r>
              <a:rPr lang="en-US" sz="4200" dirty="0">
                <a:solidFill>
                  <a:srgbClr val="FA95AF"/>
                </a:solidFill>
                <a:latin typeface="Anton" pitchFamily="34" charset="0"/>
                <a:ea typeface="Anton" pitchFamily="34" charset="-122"/>
                <a:cs typeface="Anton" pitchFamily="34" charset="-120"/>
              </a:rPr>
              <a:t>Model Assumptions &amp; Limitations</a:t>
            </a:r>
            <a:endParaRPr lang="en-US" sz="4200" dirty="0"/>
          </a:p>
        </p:txBody>
      </p:sp>
      <p:sp>
        <p:nvSpPr>
          <p:cNvPr id="7" name="Text 5"/>
          <p:cNvSpPr/>
          <p:nvPr/>
        </p:nvSpPr>
        <p:spPr>
          <a:xfrm>
            <a:off x="793790" y="5326737"/>
            <a:ext cx="13042821" cy="689610"/>
          </a:xfrm>
          <a:prstGeom prst="rect">
            <a:avLst/>
          </a:prstGeom>
          <a:noFill/>
          <a:ln/>
        </p:spPr>
        <p:txBody>
          <a:bodyPr wrap="square" lIns="0" tIns="0" rIns="0" bIns="0" rtlCol="0" anchor="t"/>
          <a:lstStyle/>
          <a:p>
            <a:pPr marL="342900" indent="-342900" algn="l">
              <a:lnSpc>
                <a:spcPts val="2700"/>
              </a:lnSpc>
              <a:buSzPct val="100000"/>
              <a:buChar char="•"/>
            </a:pPr>
            <a:r>
              <a:rPr lang="en-US" sz="1650" dirty="0">
                <a:solidFill>
                  <a:srgbClr val="E0D6DE"/>
                </a:solidFill>
                <a:latin typeface="Fira Sans" pitchFamily="34" charset="0"/>
                <a:ea typeface="Fira Sans" pitchFamily="34" charset="-122"/>
                <a:cs typeface="Fira Sans" pitchFamily="34" charset="-120"/>
              </a:rPr>
              <a:t>Neglected Transportation Time: The model ignores the time required to move jobs/materials between machines, which can affect real-world scheduling accuracy.</a:t>
            </a:r>
            <a:endParaRPr lang="en-US" sz="1650" dirty="0"/>
          </a:p>
        </p:txBody>
      </p:sp>
      <p:sp>
        <p:nvSpPr>
          <p:cNvPr id="8" name="Text 6"/>
          <p:cNvSpPr/>
          <p:nvPr/>
        </p:nvSpPr>
        <p:spPr>
          <a:xfrm>
            <a:off x="793790" y="6091714"/>
            <a:ext cx="13042821" cy="689610"/>
          </a:xfrm>
          <a:prstGeom prst="rect">
            <a:avLst/>
          </a:prstGeom>
          <a:noFill/>
          <a:ln/>
        </p:spPr>
        <p:txBody>
          <a:bodyPr wrap="square" lIns="0" tIns="0" rIns="0" bIns="0" rtlCol="0" anchor="t"/>
          <a:lstStyle/>
          <a:p>
            <a:pPr marL="342900" indent="-342900" algn="l">
              <a:lnSpc>
                <a:spcPts val="2700"/>
              </a:lnSpc>
              <a:buSzPct val="100000"/>
              <a:buChar char="•"/>
            </a:pPr>
            <a:r>
              <a:rPr lang="en-US" sz="1650" dirty="0">
                <a:solidFill>
                  <a:srgbClr val="E0D6DE"/>
                </a:solidFill>
                <a:latin typeface="Fira Sans" pitchFamily="34" charset="0"/>
                <a:ea typeface="Fira Sans" pitchFamily="34" charset="-122"/>
                <a:cs typeface="Fira Sans" pitchFamily="34" charset="-120"/>
              </a:rPr>
              <a:t>Initial Machine Availability: Assumes all machines start idle and available at scheduling initiation, not accounting for ongoing operations or maintenance.</a:t>
            </a:r>
            <a:endParaRPr lang="en-US" sz="1650" dirty="0"/>
          </a:p>
        </p:txBody>
      </p:sp>
      <p:sp>
        <p:nvSpPr>
          <p:cNvPr id="9" name="Text 7"/>
          <p:cNvSpPr/>
          <p:nvPr/>
        </p:nvSpPr>
        <p:spPr>
          <a:xfrm>
            <a:off x="793790" y="6856690"/>
            <a:ext cx="13042821" cy="689610"/>
          </a:xfrm>
          <a:prstGeom prst="rect">
            <a:avLst/>
          </a:prstGeom>
          <a:noFill/>
          <a:ln/>
        </p:spPr>
        <p:txBody>
          <a:bodyPr wrap="square" lIns="0" tIns="0" rIns="0" bIns="0" rtlCol="0" anchor="t"/>
          <a:lstStyle/>
          <a:p>
            <a:pPr marL="342900" indent="-342900" algn="l">
              <a:lnSpc>
                <a:spcPts val="2700"/>
              </a:lnSpc>
              <a:buSzPct val="100000"/>
              <a:buChar char="•"/>
            </a:pPr>
            <a:r>
              <a:rPr lang="en-US" sz="1650" dirty="0">
                <a:solidFill>
                  <a:srgbClr val="E0D6DE"/>
                </a:solidFill>
                <a:latin typeface="Fira Sans" pitchFamily="34" charset="0"/>
                <a:ea typeface="Fira Sans" pitchFamily="34" charset="-122"/>
                <a:cs typeface="Fira Sans" pitchFamily="34" charset="-120"/>
              </a:rPr>
              <a:t>Known Machine Recovery Times: Assumes precise knowledge of machine breakdown recovery durations, which may vary and be unpredictable in practice.</a:t>
            </a:r>
            <a:endParaRPr lang="en-US" sz="1650" dirty="0"/>
          </a:p>
        </p:txBody>
      </p:sp>
      <p:pic>
        <p:nvPicPr>
          <p:cNvPr id="11" name="Picture 10">
            <a:extLst>
              <a:ext uri="{FF2B5EF4-FFF2-40B4-BE49-F238E27FC236}">
                <a16:creationId xmlns:a16="http://schemas.microsoft.com/office/drawing/2014/main" id="{8BA807EE-83F2-7B35-CB26-10BA6C175E94}"/>
              </a:ext>
            </a:extLst>
          </p:cNvPr>
          <p:cNvPicPr>
            <a:picLocks noChangeAspect="1"/>
          </p:cNvPicPr>
          <p:nvPr/>
        </p:nvPicPr>
        <p:blipFill>
          <a:blip r:embed="rId3"/>
          <a:stretch>
            <a:fillRect/>
          </a:stretch>
        </p:blipFill>
        <p:spPr>
          <a:xfrm>
            <a:off x="12506029" y="7734231"/>
            <a:ext cx="2124371" cy="49536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3265884" y="1031796"/>
            <a:ext cx="8098512" cy="708779"/>
          </a:xfrm>
          <a:prstGeom prst="rect">
            <a:avLst/>
          </a:prstGeom>
          <a:noFill/>
          <a:ln/>
        </p:spPr>
        <p:txBody>
          <a:bodyPr wrap="none" lIns="0" tIns="0" rIns="0" bIns="0" rtlCol="0" anchor="t"/>
          <a:lstStyle/>
          <a:p>
            <a:pPr marL="0" indent="0" algn="ctr">
              <a:lnSpc>
                <a:spcPts val="5550"/>
              </a:lnSpc>
              <a:buNone/>
            </a:pPr>
            <a:r>
              <a:rPr lang="en-US" sz="4450" dirty="0">
                <a:solidFill>
                  <a:srgbClr val="FA95AF"/>
                </a:solidFill>
                <a:latin typeface="Anton" pitchFamily="34" charset="0"/>
                <a:ea typeface="Anton" pitchFamily="34" charset="-122"/>
                <a:cs typeface="Anton" pitchFamily="34" charset="-120"/>
              </a:rPr>
              <a:t>FLEXIBLE JOB SHOP SCHEDULING (FJSS)</a:t>
            </a:r>
            <a:endParaRPr lang="en-US" sz="4450" dirty="0"/>
          </a:p>
        </p:txBody>
      </p:sp>
      <p:sp>
        <p:nvSpPr>
          <p:cNvPr id="3" name="Text 1"/>
          <p:cNvSpPr/>
          <p:nvPr/>
        </p:nvSpPr>
        <p:spPr>
          <a:xfrm>
            <a:off x="793790" y="2307550"/>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FA95AF"/>
                </a:solidFill>
                <a:latin typeface="Anton" pitchFamily="34" charset="0"/>
                <a:ea typeface="Anton" pitchFamily="34" charset="-122"/>
                <a:cs typeface="Anton" pitchFamily="34" charset="-120"/>
              </a:rPr>
              <a:t>Definition:</a:t>
            </a:r>
            <a:endParaRPr lang="en-US" sz="2650" dirty="0"/>
          </a:p>
        </p:txBody>
      </p:sp>
      <p:sp>
        <p:nvSpPr>
          <p:cNvPr id="4" name="Text 2"/>
          <p:cNvSpPr/>
          <p:nvPr/>
        </p:nvSpPr>
        <p:spPr>
          <a:xfrm>
            <a:off x="793790" y="2959656"/>
            <a:ext cx="6244709" cy="1814513"/>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A Flexible Job Shop Scheduling Problem (FJSSP) models a manufacturing system comprising n jobs and m machines, where each job consists of a sequence of operations that can be processed on multiple eligible machines, allowing flexible routing.</a:t>
            </a:r>
            <a:endParaRPr lang="en-US" sz="1750" dirty="0"/>
          </a:p>
        </p:txBody>
      </p:sp>
      <p:sp>
        <p:nvSpPr>
          <p:cNvPr id="5" name="Text 3"/>
          <p:cNvSpPr/>
          <p:nvPr/>
        </p:nvSpPr>
        <p:spPr>
          <a:xfrm>
            <a:off x="7599521" y="230755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A95AF"/>
                </a:solidFill>
                <a:latin typeface="Anton" pitchFamily="34" charset="0"/>
                <a:ea typeface="Anton" pitchFamily="34" charset="-122"/>
                <a:cs typeface="Anton" pitchFamily="34" charset="-120"/>
              </a:rPr>
              <a:t>Core Characteristics:</a:t>
            </a:r>
            <a:endParaRPr lang="en-US" sz="2200" dirty="0"/>
          </a:p>
        </p:txBody>
      </p:sp>
      <p:sp>
        <p:nvSpPr>
          <p:cNvPr id="6" name="Text 4"/>
          <p:cNvSpPr/>
          <p:nvPr/>
        </p:nvSpPr>
        <p:spPr>
          <a:xfrm>
            <a:off x="7599521" y="2888694"/>
            <a:ext cx="6244709" cy="1088708"/>
          </a:xfrm>
          <a:prstGeom prst="rect">
            <a:avLst/>
          </a:prstGeom>
          <a:noFill/>
          <a:ln/>
        </p:spPr>
        <p:txBody>
          <a:bodyPr wrap="square" lIns="0" tIns="0" rIns="0" bIns="0" rtlCol="0" anchor="t"/>
          <a:lstStyle/>
          <a:p>
            <a:pPr marL="685800" lvl="1"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Routing Flexibility: Each operation can be assigned to one of several candidate machines, introducing combinatorial complexity.</a:t>
            </a:r>
            <a:endParaRPr lang="en-US" sz="1750" dirty="0"/>
          </a:p>
        </p:txBody>
      </p:sp>
      <p:sp>
        <p:nvSpPr>
          <p:cNvPr id="7" name="Text 5"/>
          <p:cNvSpPr/>
          <p:nvPr/>
        </p:nvSpPr>
        <p:spPr>
          <a:xfrm>
            <a:off x="7599521" y="4056698"/>
            <a:ext cx="6244709" cy="1088708"/>
          </a:xfrm>
          <a:prstGeom prst="rect">
            <a:avLst/>
          </a:prstGeom>
          <a:noFill/>
          <a:ln/>
        </p:spPr>
        <p:txBody>
          <a:bodyPr wrap="square" lIns="0" tIns="0" rIns="0" bIns="0" rtlCol="0" anchor="t"/>
          <a:lstStyle/>
          <a:p>
            <a:pPr marL="685800" lvl="1"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Concurrent Machine Utilization: Machines can process different types of operations; there is no fixed machine-to-operation mapping.</a:t>
            </a:r>
            <a:endParaRPr lang="en-US" sz="1750" dirty="0"/>
          </a:p>
        </p:txBody>
      </p:sp>
      <p:sp>
        <p:nvSpPr>
          <p:cNvPr id="8" name="Text 6"/>
          <p:cNvSpPr/>
          <p:nvPr/>
        </p:nvSpPr>
        <p:spPr>
          <a:xfrm>
            <a:off x="7599521" y="5224701"/>
            <a:ext cx="6244709" cy="725805"/>
          </a:xfrm>
          <a:prstGeom prst="rect">
            <a:avLst/>
          </a:prstGeom>
          <a:noFill/>
          <a:ln/>
        </p:spPr>
        <p:txBody>
          <a:bodyPr wrap="square" lIns="0" tIns="0" rIns="0" bIns="0" rtlCol="0" anchor="t"/>
          <a:lstStyle/>
          <a:p>
            <a:pPr marL="685800" lvl="1"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Sequential Constraints: Operations within each job must obey strict precedence relations.</a:t>
            </a:r>
            <a:endParaRPr lang="en-US" sz="1750" dirty="0"/>
          </a:p>
        </p:txBody>
      </p:sp>
      <p:sp>
        <p:nvSpPr>
          <p:cNvPr id="9" name="Text 7"/>
          <p:cNvSpPr/>
          <p:nvPr/>
        </p:nvSpPr>
        <p:spPr>
          <a:xfrm>
            <a:off x="7599521" y="6029801"/>
            <a:ext cx="6244709" cy="1088708"/>
          </a:xfrm>
          <a:prstGeom prst="rect">
            <a:avLst/>
          </a:prstGeom>
          <a:noFill/>
          <a:ln/>
        </p:spPr>
        <p:txBody>
          <a:bodyPr wrap="square" lIns="0" tIns="0" rIns="0" bIns="0" rtlCol="0" anchor="t"/>
          <a:lstStyle/>
          <a:p>
            <a:pPr marL="685800" lvl="1" indent="-342900" algn="l">
              <a:lnSpc>
                <a:spcPts val="2850"/>
              </a:lnSpc>
              <a:buSzPct val="100000"/>
              <a:buChar char="•"/>
            </a:pPr>
            <a:r>
              <a:rPr lang="en-US" sz="1750" dirty="0">
                <a:solidFill>
                  <a:srgbClr val="E0D6DE"/>
                </a:solidFill>
                <a:latin typeface="Fira Sans" pitchFamily="34" charset="0"/>
                <a:ea typeface="Fira Sans" pitchFamily="34" charset="-122"/>
                <a:cs typeface="Fira Sans" pitchFamily="34" charset="-120"/>
              </a:rPr>
              <a:t>Dynamic and uncertain environment: Real-time disturbances such as machine breakdowns, rush orders necessitate adaptive scheduling.</a:t>
            </a:r>
            <a:endParaRPr lang="en-US" sz="1750" dirty="0"/>
          </a:p>
        </p:txBody>
      </p:sp>
      <p:pic>
        <p:nvPicPr>
          <p:cNvPr id="11" name="Picture 10">
            <a:extLst>
              <a:ext uri="{FF2B5EF4-FFF2-40B4-BE49-F238E27FC236}">
                <a16:creationId xmlns:a16="http://schemas.microsoft.com/office/drawing/2014/main" id="{0FB4B658-52DE-8464-36E4-DFB2C0B126D4}"/>
              </a:ext>
            </a:extLst>
          </p:cNvPr>
          <p:cNvPicPr>
            <a:picLocks noChangeAspect="1"/>
          </p:cNvPicPr>
          <p:nvPr/>
        </p:nvPicPr>
        <p:blipFill>
          <a:blip r:embed="rId3"/>
          <a:stretch>
            <a:fillRect/>
          </a:stretch>
        </p:blipFill>
        <p:spPr>
          <a:xfrm>
            <a:off x="12506029" y="7643049"/>
            <a:ext cx="2124371" cy="49536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30000"/>
          </a:solidFill>
          <a:ln/>
        </p:spPr>
        <p:txBody>
          <a:bodyPr/>
          <a:lstStyle/>
          <a:p>
            <a:endParaRPr lang="en-IN" dirty="0"/>
          </a:p>
        </p:txBody>
      </p:sp>
      <p:pic>
        <p:nvPicPr>
          <p:cNvPr id="3" name="Image 0" descr="preencoded.png"/>
          <p:cNvPicPr>
            <a:picLocks noChangeAspect="1"/>
          </p:cNvPicPr>
          <p:nvPr/>
        </p:nvPicPr>
        <p:blipFill>
          <a:blip r:embed="rId3"/>
          <a:stretch>
            <a:fillRect/>
          </a:stretch>
        </p:blipFill>
        <p:spPr>
          <a:xfrm>
            <a:off x="793790" y="948928"/>
            <a:ext cx="7730490" cy="6331625"/>
          </a:xfrm>
          <a:prstGeom prst="rect">
            <a:avLst/>
          </a:prstGeom>
        </p:spPr>
      </p:pic>
      <p:sp>
        <p:nvSpPr>
          <p:cNvPr id="4" name="Text 1"/>
          <p:cNvSpPr/>
          <p:nvPr/>
        </p:nvSpPr>
        <p:spPr>
          <a:xfrm>
            <a:off x="9530834" y="913209"/>
            <a:ext cx="4313277" cy="635079"/>
          </a:xfrm>
          <a:prstGeom prst="rect">
            <a:avLst/>
          </a:prstGeom>
          <a:noFill/>
          <a:ln/>
        </p:spPr>
        <p:txBody>
          <a:bodyPr wrap="square" lIns="0" tIns="0" rIns="0" bIns="0" rtlCol="0" anchor="t"/>
          <a:lstStyle/>
          <a:p>
            <a:pPr marL="342900" indent="-342900" algn="l">
              <a:lnSpc>
                <a:spcPts val="2000"/>
              </a:lnSpc>
              <a:buSzPct val="100000"/>
              <a:buChar char="•"/>
            </a:pPr>
            <a:r>
              <a:rPr lang="en-US" sz="1250" dirty="0">
                <a:solidFill>
                  <a:srgbClr val="E0D6DE"/>
                </a:solidFill>
                <a:latin typeface="Fira Sans" pitchFamily="34" charset="0"/>
                <a:ea typeface="Fira Sans" pitchFamily="34" charset="-122"/>
                <a:cs typeface="Fira Sans" pitchFamily="34" charset="-120"/>
              </a:rPr>
              <a:t>Start with the first unassigned operations in jobs at Tn.</a:t>
            </a:r>
            <a:endParaRPr lang="en-US" sz="1250" dirty="0"/>
          </a:p>
        </p:txBody>
      </p:sp>
      <p:sp>
        <p:nvSpPr>
          <p:cNvPr id="5" name="Text 2"/>
          <p:cNvSpPr/>
          <p:nvPr/>
        </p:nvSpPr>
        <p:spPr>
          <a:xfrm>
            <a:off x="9530834" y="1603772"/>
            <a:ext cx="4313277" cy="31754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E0D6DE"/>
                </a:solidFill>
                <a:latin typeface="Fira Sans" pitchFamily="34" charset="0"/>
                <a:ea typeface="Fira Sans" pitchFamily="34" charset="-122"/>
                <a:cs typeface="Fira Sans" pitchFamily="34" charset="-120"/>
              </a:rPr>
              <a:t>Number the operations and machines.</a:t>
            </a:r>
            <a:endParaRPr lang="en-US" sz="1250" dirty="0"/>
          </a:p>
        </p:txBody>
      </p:sp>
      <p:sp>
        <p:nvSpPr>
          <p:cNvPr id="6" name="Text 3"/>
          <p:cNvSpPr/>
          <p:nvPr/>
        </p:nvSpPr>
        <p:spPr>
          <a:xfrm>
            <a:off x="9530834" y="1976795"/>
            <a:ext cx="4313277" cy="31754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E0D6DE"/>
                </a:solidFill>
                <a:latin typeface="Fira Sans" pitchFamily="34" charset="0"/>
                <a:ea typeface="Fira Sans" pitchFamily="34" charset="-122"/>
                <a:cs typeface="Fira Sans" pitchFamily="34" charset="-120"/>
              </a:rPr>
              <a:t>Construct the cost matrix.</a:t>
            </a:r>
            <a:endParaRPr lang="en-US" sz="1250" dirty="0"/>
          </a:p>
        </p:txBody>
      </p:sp>
      <p:sp>
        <p:nvSpPr>
          <p:cNvPr id="7" name="Text 4"/>
          <p:cNvSpPr/>
          <p:nvPr/>
        </p:nvSpPr>
        <p:spPr>
          <a:xfrm>
            <a:off x="9530834" y="2349818"/>
            <a:ext cx="4313277" cy="317540"/>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E0D6DE"/>
                </a:solidFill>
                <a:latin typeface="Fira Sans" pitchFamily="34" charset="0"/>
                <a:ea typeface="Fira Sans" pitchFamily="34" charset="-122"/>
                <a:cs typeface="Fira Sans" pitchFamily="34" charset="-120"/>
              </a:rPr>
              <a:t>Solve the assignment using IHA.</a:t>
            </a:r>
            <a:endParaRPr lang="en-US" sz="1250" dirty="0"/>
          </a:p>
        </p:txBody>
      </p:sp>
      <p:sp>
        <p:nvSpPr>
          <p:cNvPr id="8" name="Text 5"/>
          <p:cNvSpPr/>
          <p:nvPr/>
        </p:nvSpPr>
        <p:spPr>
          <a:xfrm>
            <a:off x="9530834" y="2722840"/>
            <a:ext cx="4313277" cy="635079"/>
          </a:xfrm>
          <a:prstGeom prst="rect">
            <a:avLst/>
          </a:prstGeom>
          <a:noFill/>
          <a:ln/>
        </p:spPr>
        <p:txBody>
          <a:bodyPr wrap="square" lIns="0" tIns="0" rIns="0" bIns="0" rtlCol="0" anchor="t"/>
          <a:lstStyle/>
          <a:p>
            <a:pPr marL="342900" indent="-342900" algn="l">
              <a:lnSpc>
                <a:spcPts val="2000"/>
              </a:lnSpc>
              <a:buSzPct val="100000"/>
              <a:buChar char="•"/>
            </a:pPr>
            <a:r>
              <a:rPr lang="en-US" sz="1250" dirty="0">
                <a:solidFill>
                  <a:srgbClr val="E0D6DE"/>
                </a:solidFill>
                <a:latin typeface="Fira Sans" pitchFamily="34" charset="0"/>
                <a:ea typeface="Fira Sans" pitchFamily="34" charset="-122"/>
                <a:cs typeface="Fira Sans" pitchFamily="34" charset="-120"/>
              </a:rPr>
              <a:t>Assign one operation per machine deterministically to avoid premature commitment.</a:t>
            </a:r>
            <a:endParaRPr lang="en-US" sz="1250" dirty="0"/>
          </a:p>
        </p:txBody>
      </p:sp>
      <p:sp>
        <p:nvSpPr>
          <p:cNvPr id="9" name="Text 6"/>
          <p:cNvSpPr/>
          <p:nvPr/>
        </p:nvSpPr>
        <p:spPr>
          <a:xfrm>
            <a:off x="9530834" y="3730942"/>
            <a:ext cx="4313277" cy="635079"/>
          </a:xfrm>
          <a:prstGeom prst="rect">
            <a:avLst/>
          </a:prstGeom>
          <a:noFill/>
          <a:ln/>
        </p:spPr>
        <p:txBody>
          <a:bodyPr wrap="square" lIns="0" tIns="0" rIns="0" bIns="0" rtlCol="0" anchor="t"/>
          <a:lstStyle/>
          <a:p>
            <a:pPr marL="342900" indent="-342900" algn="l">
              <a:lnSpc>
                <a:spcPts val="2000"/>
              </a:lnSpc>
              <a:buSzPct val="100000"/>
              <a:buChar char="•"/>
            </a:pPr>
            <a:r>
              <a:rPr lang="en-US" sz="1250" dirty="0">
                <a:solidFill>
                  <a:srgbClr val="E0D6DE"/>
                </a:solidFill>
                <a:latin typeface="Fira Sans" pitchFamily="34" charset="0"/>
                <a:ea typeface="Fira Sans" pitchFamily="34" charset="-122"/>
                <a:cs typeface="Fira Sans" pitchFamily="34" charset="-120"/>
              </a:rPr>
              <a:t>Put remaining operations back to the operation pool.</a:t>
            </a:r>
            <a:endParaRPr lang="en-US" sz="1250" dirty="0"/>
          </a:p>
        </p:txBody>
      </p:sp>
      <p:sp>
        <p:nvSpPr>
          <p:cNvPr id="10" name="Text 7"/>
          <p:cNvSpPr/>
          <p:nvPr/>
        </p:nvSpPr>
        <p:spPr>
          <a:xfrm>
            <a:off x="9530834" y="4421505"/>
            <a:ext cx="4313277" cy="635079"/>
          </a:xfrm>
          <a:prstGeom prst="rect">
            <a:avLst/>
          </a:prstGeom>
          <a:noFill/>
          <a:ln/>
        </p:spPr>
        <p:txBody>
          <a:bodyPr wrap="square" lIns="0" tIns="0" rIns="0" bIns="0" rtlCol="0" anchor="t"/>
          <a:lstStyle/>
          <a:p>
            <a:pPr marL="342900" indent="-342900" algn="l">
              <a:lnSpc>
                <a:spcPts val="2000"/>
              </a:lnSpc>
              <a:buSzPct val="100000"/>
              <a:buChar char="•"/>
            </a:pPr>
            <a:r>
              <a:rPr lang="en-US" sz="1250" dirty="0">
                <a:solidFill>
                  <a:srgbClr val="E0D6DE"/>
                </a:solidFill>
                <a:latin typeface="Fira Sans" pitchFamily="34" charset="0"/>
                <a:ea typeface="Fira Sans" pitchFamily="34" charset="-122"/>
                <a:cs typeface="Fira Sans" pitchFamily="34" charset="-120"/>
              </a:rPr>
              <a:t>Repeat until all operations eligible to start within Tn are assigned.</a:t>
            </a:r>
            <a:endParaRPr lang="en-US" sz="12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TotalTime>
  <Words>1435</Words>
  <Application>Microsoft Office PowerPoint</Application>
  <PresentationFormat>Custom</PresentationFormat>
  <Paragraphs>127</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Anton</vt:lpstr>
      <vt:lpstr>Arial</vt:lpstr>
      <vt:lpstr>Fira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Thilagan Iniyavan-[CB.SC.U4CSE23750]</cp:lastModifiedBy>
  <cp:revision>18</cp:revision>
  <dcterms:created xsi:type="dcterms:W3CDTF">2025-08-03T17:00:28Z</dcterms:created>
  <dcterms:modified xsi:type="dcterms:W3CDTF">2025-08-04T09:29:54Z</dcterms:modified>
</cp:coreProperties>
</file>